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69" r:id="rId2"/>
    <p:sldId id="270" r:id="rId3"/>
    <p:sldId id="325" r:id="rId4"/>
    <p:sldId id="307" r:id="rId5"/>
    <p:sldId id="256" r:id="rId6"/>
    <p:sldId id="302" r:id="rId7"/>
    <p:sldId id="301" r:id="rId8"/>
    <p:sldId id="303" r:id="rId9"/>
    <p:sldId id="304" r:id="rId10"/>
    <p:sldId id="309" r:id="rId11"/>
    <p:sldId id="275" r:id="rId12"/>
    <p:sldId id="276" r:id="rId13"/>
    <p:sldId id="277" r:id="rId14"/>
    <p:sldId id="262" r:id="rId15"/>
    <p:sldId id="280" r:id="rId16"/>
    <p:sldId id="281" r:id="rId17"/>
    <p:sldId id="282" r:id="rId18"/>
    <p:sldId id="283" r:id="rId19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33CC"/>
    <a:srgbClr val="48B85B"/>
    <a:srgbClr val="FF9900"/>
    <a:srgbClr val="FA061D"/>
    <a:srgbClr val="00FF00"/>
    <a:srgbClr val="FF330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2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C5F4F9-5599-4E1D-B483-DCD7DF6C31CC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B37FA4C-C346-4601-B568-65BB4792D5AD}">
      <dgm:prSet phldrT="[Text]" custT="1"/>
      <dgm:spPr/>
      <dgm:t>
        <a:bodyPr/>
        <a:lstStyle/>
        <a:p>
          <a:r>
            <a:rPr lang="en-US" sz="1800" dirty="0" smtClean="0"/>
            <a:t>Relate all V(</a:t>
          </a:r>
          <a:r>
            <a:rPr lang="en-US" sz="1800" dirty="0" smtClean="0">
              <a:latin typeface="Symbol" pitchFamily="18" charset="2"/>
            </a:rPr>
            <a:t>u</a:t>
          </a:r>
          <a:r>
            <a:rPr lang="en-US" sz="1800" dirty="0" smtClean="0">
              <a:latin typeface="+mn-lt"/>
            </a:rPr>
            <a:t>)</a:t>
          </a:r>
          <a:r>
            <a:rPr lang="en-US" sz="1800" baseline="0" dirty="0" smtClean="0"/>
            <a:t> to X</a:t>
          </a:r>
          <a:r>
            <a:rPr lang="en-US" sz="1800" baseline="-25000" dirty="0" smtClean="0"/>
            <a:t>A</a:t>
          </a:r>
          <a:endParaRPr lang="en-US" sz="1800" dirty="0"/>
        </a:p>
      </dgm:t>
    </dgm:pt>
    <dgm:pt modelId="{DB7F044C-4F91-4782-ADC0-071E30F5AA1A}" type="parTrans" cxnId="{991BB68B-327F-4867-A2D5-D77A7DF67895}">
      <dgm:prSet/>
      <dgm:spPr/>
      <dgm:t>
        <a:bodyPr/>
        <a:lstStyle/>
        <a:p>
          <a:endParaRPr lang="en-US"/>
        </a:p>
      </dgm:t>
    </dgm:pt>
    <dgm:pt modelId="{9846AC1F-73BF-4B08-9923-0F4E95044581}" type="sibTrans" cxnId="{991BB68B-327F-4867-A2D5-D77A7DF67895}">
      <dgm:prSet/>
      <dgm:spPr/>
      <dgm:t>
        <a:bodyPr/>
        <a:lstStyle/>
        <a:p>
          <a:endParaRPr lang="en-US"/>
        </a:p>
      </dgm:t>
    </dgm:pt>
    <dgm:pt modelId="{364FDD13-A693-41CA-AA61-F5C0C405A6B4}">
      <dgm:prSet phldrT="[Text]" custT="1"/>
      <dgm:spPr/>
      <dgm:t>
        <a:bodyPr/>
        <a:lstStyle/>
        <a:p>
          <a:endParaRPr lang="en-US" sz="2000" baseline="0" dirty="0" smtClean="0">
            <a:latin typeface="Arial"/>
            <a:cs typeface="Arial"/>
          </a:endParaRPr>
        </a:p>
      </dgm:t>
    </dgm:pt>
    <dgm:pt modelId="{8067F066-8599-49BE-AC02-5ABB394A8FF7}" type="parTrans" cxnId="{7388D069-91F1-439F-9B85-A63F57E58A88}">
      <dgm:prSet/>
      <dgm:spPr/>
      <dgm:t>
        <a:bodyPr/>
        <a:lstStyle/>
        <a:p>
          <a:endParaRPr lang="en-US"/>
        </a:p>
      </dgm:t>
    </dgm:pt>
    <dgm:pt modelId="{CBDCC48E-97A7-42FB-8FE8-A282CC5D97D7}" type="sibTrans" cxnId="{7388D069-91F1-439F-9B85-A63F57E58A88}">
      <dgm:prSet/>
      <dgm:spPr/>
      <dgm:t>
        <a:bodyPr/>
        <a:lstStyle/>
        <a:p>
          <a:endParaRPr lang="en-US"/>
        </a:p>
      </dgm:t>
    </dgm:pt>
    <dgm:pt modelId="{F9E1D893-5FA0-4905-B9E6-4E37ADE31E40}">
      <dgm:prSet phldrT="[Text]" custT="1"/>
      <dgm:spPr/>
      <dgm:t>
        <a:bodyPr/>
        <a:lstStyle/>
        <a:p>
          <a:r>
            <a:rPr lang="en-US" sz="1800" dirty="0" smtClean="0"/>
            <a:t>Put together</a:t>
          </a:r>
          <a:endParaRPr lang="en-US" sz="1800" dirty="0"/>
        </a:p>
      </dgm:t>
    </dgm:pt>
    <dgm:pt modelId="{FB2CBA32-F5EB-4428-8F2F-B2426B0EF28E}" type="sibTrans" cxnId="{0EC4777F-60BF-414A-ACFD-998B29600CD8}">
      <dgm:prSet/>
      <dgm:spPr/>
      <dgm:t>
        <a:bodyPr/>
        <a:lstStyle/>
        <a:p>
          <a:endParaRPr lang="en-US"/>
        </a:p>
      </dgm:t>
    </dgm:pt>
    <dgm:pt modelId="{BD5BC317-ACDC-4475-9A88-3979C7931DDC}" type="parTrans" cxnId="{0EC4777F-60BF-414A-ACFD-998B29600CD8}">
      <dgm:prSet/>
      <dgm:spPr/>
      <dgm:t>
        <a:bodyPr/>
        <a:lstStyle/>
        <a:p>
          <a:endParaRPr lang="en-US"/>
        </a:p>
      </dgm:t>
    </dgm:pt>
    <dgm:pt modelId="{BC59F54A-2366-486A-87D7-1624233A3C18}" type="pres">
      <dgm:prSet presAssocID="{A8C5F4F9-5599-4E1D-B483-DCD7DF6C31C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A45BAC-09DD-4388-999B-B6B73AE81541}" type="pres">
      <dgm:prSet presAssocID="{5B37FA4C-C346-4601-B568-65BB4792D5AD}" presName="composite" presStyleCnt="0"/>
      <dgm:spPr/>
    </dgm:pt>
    <dgm:pt modelId="{879A7E9F-1D19-43DE-8E8C-CC359D0CA464}" type="pres">
      <dgm:prSet presAssocID="{5B37FA4C-C346-4601-B568-65BB4792D5AD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A9EF5C-C639-44FF-B0B4-32089E0D86B5}" type="pres">
      <dgm:prSet presAssocID="{5B37FA4C-C346-4601-B568-65BB4792D5AD}" presName="descendantText" presStyleLbl="alignAcc1" presStyleIdx="0" presStyleCnt="2" custScale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A0EE29-9C2B-4A22-9BD4-3AD6A8156BBF}" type="pres">
      <dgm:prSet presAssocID="{9846AC1F-73BF-4B08-9923-0F4E95044581}" presName="sp" presStyleCnt="0"/>
      <dgm:spPr/>
    </dgm:pt>
    <dgm:pt modelId="{9BEA906D-A047-417F-B0FE-1DBA91115F3B}" type="pres">
      <dgm:prSet presAssocID="{F9E1D893-5FA0-4905-B9E6-4E37ADE31E40}" presName="composite" presStyleCnt="0"/>
      <dgm:spPr/>
    </dgm:pt>
    <dgm:pt modelId="{4FAB5ACF-F099-4769-A59F-0AFFC5B340AF}" type="pres">
      <dgm:prSet presAssocID="{F9E1D893-5FA0-4905-B9E6-4E37ADE31E40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E5429D-48E5-4FE2-AEA7-7DDEC82C6C48}" type="pres">
      <dgm:prSet presAssocID="{F9E1D893-5FA0-4905-B9E6-4E37ADE31E40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CEBC1B4-D7C9-47C7-8139-1938FE3FAD96}" type="presOf" srcId="{A8C5F4F9-5599-4E1D-B483-DCD7DF6C31CC}" destId="{BC59F54A-2366-486A-87D7-1624233A3C18}" srcOrd="0" destOrd="0" presId="urn:microsoft.com/office/officeart/2005/8/layout/chevron2"/>
    <dgm:cxn modelId="{991BB68B-327F-4867-A2D5-D77A7DF67895}" srcId="{A8C5F4F9-5599-4E1D-B483-DCD7DF6C31CC}" destId="{5B37FA4C-C346-4601-B568-65BB4792D5AD}" srcOrd="0" destOrd="0" parTransId="{DB7F044C-4F91-4782-ADC0-071E30F5AA1A}" sibTransId="{9846AC1F-73BF-4B08-9923-0F4E95044581}"/>
    <dgm:cxn modelId="{88DA5026-76AC-4E05-B2FF-7D11042F1C16}" type="presOf" srcId="{364FDD13-A693-41CA-AA61-F5C0C405A6B4}" destId="{5EA9EF5C-C639-44FF-B0B4-32089E0D86B5}" srcOrd="0" destOrd="0" presId="urn:microsoft.com/office/officeart/2005/8/layout/chevron2"/>
    <dgm:cxn modelId="{7388D069-91F1-439F-9B85-A63F57E58A88}" srcId="{5B37FA4C-C346-4601-B568-65BB4792D5AD}" destId="{364FDD13-A693-41CA-AA61-F5C0C405A6B4}" srcOrd="0" destOrd="0" parTransId="{8067F066-8599-49BE-AC02-5ABB394A8FF7}" sibTransId="{CBDCC48E-97A7-42FB-8FE8-A282CC5D97D7}"/>
    <dgm:cxn modelId="{5A2A9BFE-2027-4543-B320-F8DF8F358427}" type="presOf" srcId="{F9E1D893-5FA0-4905-B9E6-4E37ADE31E40}" destId="{4FAB5ACF-F099-4769-A59F-0AFFC5B340AF}" srcOrd="0" destOrd="0" presId="urn:microsoft.com/office/officeart/2005/8/layout/chevron2"/>
    <dgm:cxn modelId="{0EC4777F-60BF-414A-ACFD-998B29600CD8}" srcId="{A8C5F4F9-5599-4E1D-B483-DCD7DF6C31CC}" destId="{F9E1D893-5FA0-4905-B9E6-4E37ADE31E40}" srcOrd="1" destOrd="0" parTransId="{BD5BC317-ACDC-4475-9A88-3979C7931DDC}" sibTransId="{FB2CBA32-F5EB-4428-8F2F-B2426B0EF28E}"/>
    <dgm:cxn modelId="{EE582502-0261-4E1F-8840-6E2D5B4D9336}" type="presOf" srcId="{5B37FA4C-C346-4601-B568-65BB4792D5AD}" destId="{879A7E9F-1D19-43DE-8E8C-CC359D0CA464}" srcOrd="0" destOrd="0" presId="urn:microsoft.com/office/officeart/2005/8/layout/chevron2"/>
    <dgm:cxn modelId="{2F06C5F4-AFF8-4F8E-84EF-F14F78F2DB98}" type="presParOf" srcId="{BC59F54A-2366-486A-87D7-1624233A3C18}" destId="{AFA45BAC-09DD-4388-999B-B6B73AE81541}" srcOrd="0" destOrd="0" presId="urn:microsoft.com/office/officeart/2005/8/layout/chevron2"/>
    <dgm:cxn modelId="{128C1543-0C05-4005-82E0-39F99AE31AB3}" type="presParOf" srcId="{AFA45BAC-09DD-4388-999B-B6B73AE81541}" destId="{879A7E9F-1D19-43DE-8E8C-CC359D0CA464}" srcOrd="0" destOrd="0" presId="urn:microsoft.com/office/officeart/2005/8/layout/chevron2"/>
    <dgm:cxn modelId="{B1AB3845-2737-4A22-8E2D-A1D2EE0F32C4}" type="presParOf" srcId="{AFA45BAC-09DD-4388-999B-B6B73AE81541}" destId="{5EA9EF5C-C639-44FF-B0B4-32089E0D86B5}" srcOrd="1" destOrd="0" presId="urn:microsoft.com/office/officeart/2005/8/layout/chevron2"/>
    <dgm:cxn modelId="{A577E160-7175-4836-A70C-8AC49804A4C6}" type="presParOf" srcId="{BC59F54A-2366-486A-87D7-1624233A3C18}" destId="{91A0EE29-9C2B-4A22-9BD4-3AD6A8156BBF}" srcOrd="1" destOrd="0" presId="urn:microsoft.com/office/officeart/2005/8/layout/chevron2"/>
    <dgm:cxn modelId="{01EF2D41-60C1-43FD-9D47-B778F3B65431}" type="presParOf" srcId="{BC59F54A-2366-486A-87D7-1624233A3C18}" destId="{9BEA906D-A047-417F-B0FE-1DBA91115F3B}" srcOrd="2" destOrd="0" presId="urn:microsoft.com/office/officeart/2005/8/layout/chevron2"/>
    <dgm:cxn modelId="{14B4CCC1-C726-4C30-9299-A4644C469705}" type="presParOf" srcId="{9BEA906D-A047-417F-B0FE-1DBA91115F3B}" destId="{4FAB5ACF-F099-4769-A59F-0AFFC5B340AF}" srcOrd="0" destOrd="0" presId="urn:microsoft.com/office/officeart/2005/8/layout/chevron2"/>
    <dgm:cxn modelId="{82F46166-36F0-48A8-823B-9C37F50CD7ED}" type="presParOf" srcId="{9BEA906D-A047-417F-B0FE-1DBA91115F3B}" destId="{1DE5429D-48E5-4FE2-AEA7-7DDEC82C6C4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8C5F4F9-5599-4E1D-B483-DCD7DF6C31CC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B37FA4C-C346-4601-B568-65BB4792D5AD}">
      <dgm:prSet phldrT="[Text]" custT="1"/>
      <dgm:spPr/>
      <dgm:t>
        <a:bodyPr/>
        <a:lstStyle/>
        <a:p>
          <a:r>
            <a:rPr lang="en-US" sz="2000" dirty="0" smtClean="0"/>
            <a:t>Relate all </a:t>
          </a:r>
          <a:r>
            <a:rPr lang="en-US" sz="2000" dirty="0" err="1" smtClean="0"/>
            <a:t>r</a:t>
          </a:r>
          <a:r>
            <a:rPr lang="en-US" sz="2000" baseline="-25000" dirty="0" err="1" smtClean="0"/>
            <a:t>j</a:t>
          </a:r>
          <a:r>
            <a:rPr lang="en-US" sz="2000" baseline="0" dirty="0" smtClean="0"/>
            <a:t> to </a:t>
          </a:r>
          <a:r>
            <a:rPr lang="en-US" sz="2000" baseline="0" dirty="0" err="1" smtClean="0"/>
            <a:t>C</a:t>
          </a:r>
          <a:r>
            <a:rPr lang="en-US" sz="2000" baseline="-25000" dirty="0" err="1" smtClean="0"/>
            <a:t>j</a:t>
          </a:r>
          <a:endParaRPr lang="en-US" sz="2000" dirty="0"/>
        </a:p>
      </dgm:t>
    </dgm:pt>
    <dgm:pt modelId="{DB7F044C-4F91-4782-ADC0-071E30F5AA1A}" type="parTrans" cxnId="{991BB68B-327F-4867-A2D5-D77A7DF67895}">
      <dgm:prSet/>
      <dgm:spPr/>
      <dgm:t>
        <a:bodyPr/>
        <a:lstStyle/>
        <a:p>
          <a:endParaRPr lang="en-US"/>
        </a:p>
      </dgm:t>
    </dgm:pt>
    <dgm:pt modelId="{9846AC1F-73BF-4B08-9923-0F4E95044581}" type="sibTrans" cxnId="{991BB68B-327F-4867-A2D5-D77A7DF67895}">
      <dgm:prSet/>
      <dgm:spPr/>
      <dgm:t>
        <a:bodyPr/>
        <a:lstStyle/>
        <a:p>
          <a:endParaRPr lang="en-US"/>
        </a:p>
      </dgm:t>
    </dgm:pt>
    <dgm:pt modelId="{364FDD13-A693-41CA-AA61-F5C0C405A6B4}">
      <dgm:prSet phldrT="[Text]" custT="1"/>
      <dgm:spPr/>
      <dgm:t>
        <a:bodyPr/>
        <a:lstStyle/>
        <a:p>
          <a:pPr marL="1433513" indent="-457200"/>
          <a:r>
            <a:rPr lang="en-US" sz="2000" dirty="0" err="1" smtClean="0">
              <a:latin typeface="Symbol" pitchFamily="18" charset="2"/>
            </a:rPr>
            <a:t>n</a:t>
          </a:r>
          <a:r>
            <a:rPr lang="en-US" sz="2000" baseline="-25000" dirty="0" err="1" smtClean="0">
              <a:latin typeface="+mn-lt"/>
            </a:rPr>
            <a:t>j</a:t>
          </a:r>
          <a:r>
            <a:rPr lang="en-US" sz="2000" baseline="-25000" dirty="0" smtClean="0">
              <a:latin typeface="+mn-lt"/>
            </a:rPr>
            <a:t> </a:t>
          </a:r>
          <a:r>
            <a:rPr lang="en-US" sz="2000" baseline="0" dirty="0" smtClean="0">
              <a:latin typeface="Arial"/>
              <a:cs typeface="Arial"/>
            </a:rPr>
            <a:t>≡ stoichiometric coefficient</a:t>
          </a:r>
          <a:endParaRPr lang="en-US" sz="2000" baseline="0" dirty="0" smtClean="0">
            <a:latin typeface="+mn-lt"/>
            <a:cs typeface="Arial"/>
          </a:endParaRPr>
        </a:p>
      </dgm:t>
    </dgm:pt>
    <dgm:pt modelId="{8067F066-8599-49BE-AC02-5ABB394A8FF7}" type="parTrans" cxnId="{7388D069-91F1-439F-9B85-A63F57E58A88}">
      <dgm:prSet/>
      <dgm:spPr/>
      <dgm:t>
        <a:bodyPr/>
        <a:lstStyle/>
        <a:p>
          <a:endParaRPr lang="en-US"/>
        </a:p>
      </dgm:t>
    </dgm:pt>
    <dgm:pt modelId="{CBDCC48E-97A7-42FB-8FE8-A282CC5D97D7}" type="sibTrans" cxnId="{7388D069-91F1-439F-9B85-A63F57E58A88}">
      <dgm:prSet/>
      <dgm:spPr/>
      <dgm:t>
        <a:bodyPr/>
        <a:lstStyle/>
        <a:p>
          <a:endParaRPr lang="en-US"/>
        </a:p>
      </dgm:t>
    </dgm:pt>
    <dgm:pt modelId="{E57E5472-626D-4BA2-B581-5B61DDDFE84E}">
      <dgm:prSet phldrT="[Text]"/>
      <dgm:spPr/>
      <dgm:t>
        <a:bodyPr/>
        <a:lstStyle/>
        <a:p>
          <a:r>
            <a:rPr lang="en-US" smtClean="0"/>
            <a:t> </a:t>
          </a:r>
          <a:endParaRPr lang="en-US" dirty="0"/>
        </a:p>
      </dgm:t>
    </dgm:pt>
    <dgm:pt modelId="{F8C7D7D6-F557-43A2-AFDE-9AA60FC5412A}" type="parTrans" cxnId="{F094D2EF-996B-435E-B106-C888AC488DB1}">
      <dgm:prSet/>
      <dgm:spPr/>
      <dgm:t>
        <a:bodyPr/>
        <a:lstStyle/>
        <a:p>
          <a:endParaRPr lang="en-US"/>
        </a:p>
      </dgm:t>
    </dgm:pt>
    <dgm:pt modelId="{F5B1986E-EDB1-44ED-9742-D0983605C81A}" type="sibTrans" cxnId="{F094D2EF-996B-435E-B106-C888AC488DB1}">
      <dgm:prSet/>
      <dgm:spPr/>
      <dgm:t>
        <a:bodyPr/>
        <a:lstStyle/>
        <a:p>
          <a:endParaRPr lang="en-US"/>
        </a:p>
      </dgm:t>
    </dgm:pt>
    <dgm:pt modelId="{F9E1D893-5FA0-4905-B9E6-4E37ADE31E40}">
      <dgm:prSet phldrT="[Text]" custT="1"/>
      <dgm:spPr/>
      <dgm:t>
        <a:bodyPr/>
        <a:lstStyle/>
        <a:p>
          <a:endParaRPr lang="en-US" sz="1800" dirty="0" smtClean="0"/>
        </a:p>
        <a:p>
          <a:r>
            <a:rPr lang="en-US" sz="1800" dirty="0" smtClean="0"/>
            <a:t>Relate all </a:t>
          </a:r>
          <a:r>
            <a:rPr lang="en-US" sz="1800" dirty="0" err="1" smtClean="0"/>
            <a:t>C</a:t>
          </a:r>
          <a:r>
            <a:rPr lang="en-US" sz="1800" baseline="-25000" dirty="0" err="1" smtClean="0"/>
            <a:t>j</a:t>
          </a:r>
          <a:r>
            <a:rPr lang="en-US" sz="1800" baseline="0" dirty="0" smtClean="0"/>
            <a:t>(X</a:t>
          </a:r>
          <a:r>
            <a:rPr lang="en-US" sz="1800" baseline="-25000" dirty="0" smtClean="0"/>
            <a:t>A</a:t>
          </a:r>
          <a:r>
            <a:rPr lang="en-US" sz="1800" baseline="0" dirty="0" smtClean="0"/>
            <a:t>)</a:t>
          </a:r>
          <a:r>
            <a:rPr lang="en-US" sz="1800" dirty="0" smtClean="0"/>
            <a:t> to V(</a:t>
          </a:r>
          <a:r>
            <a:rPr lang="en-US" sz="1800" dirty="0" smtClean="0">
              <a:latin typeface="Symbol" pitchFamily="18" charset="2"/>
            </a:rPr>
            <a:t>u</a:t>
          </a:r>
          <a:r>
            <a:rPr lang="en-US" sz="1800" dirty="0" smtClean="0"/>
            <a:t>)</a:t>
          </a:r>
          <a:endParaRPr lang="en-US" sz="1800" dirty="0"/>
        </a:p>
      </dgm:t>
    </dgm:pt>
    <dgm:pt modelId="{FB2CBA32-F5EB-4428-8F2F-B2426B0EF28E}" type="sibTrans" cxnId="{0EC4777F-60BF-414A-ACFD-998B29600CD8}">
      <dgm:prSet/>
      <dgm:spPr/>
      <dgm:t>
        <a:bodyPr/>
        <a:lstStyle/>
        <a:p>
          <a:endParaRPr lang="en-US"/>
        </a:p>
      </dgm:t>
    </dgm:pt>
    <dgm:pt modelId="{BD5BC317-ACDC-4475-9A88-3979C7931DDC}" type="parTrans" cxnId="{0EC4777F-60BF-414A-ACFD-998B29600CD8}">
      <dgm:prSet/>
      <dgm:spPr/>
      <dgm:t>
        <a:bodyPr/>
        <a:lstStyle/>
        <a:p>
          <a:endParaRPr lang="en-US"/>
        </a:p>
      </dgm:t>
    </dgm:pt>
    <dgm:pt modelId="{ACC1AC1C-4178-4E75-931E-EF052F713B6A}">
      <dgm:prSet phldrT="[Text]" custT="1"/>
      <dgm:spPr/>
      <dgm:t>
        <a:bodyPr/>
        <a:lstStyle/>
        <a:p>
          <a:pPr marL="1433513" indent="-457200"/>
          <a:r>
            <a:rPr lang="en-US" sz="2000" baseline="0" dirty="0" smtClean="0">
              <a:latin typeface="Arial"/>
              <a:cs typeface="Arial"/>
              <a:sym typeface="Symbol"/>
            </a:rPr>
            <a:t> for products, </a:t>
          </a:r>
          <a:r>
            <a:rPr lang="en-US" sz="2000" baseline="0" dirty="0" smtClean="0">
              <a:latin typeface="Meiryo"/>
              <a:ea typeface="Meiryo"/>
              <a:cs typeface="Arial"/>
              <a:sym typeface="Symbol"/>
            </a:rPr>
            <a:t>⊖ </a:t>
          </a:r>
          <a:r>
            <a:rPr lang="en-US" sz="2000" baseline="0" dirty="0" smtClean="0">
              <a:latin typeface="+mn-lt"/>
              <a:ea typeface="Meiryo"/>
              <a:cs typeface="Arial"/>
              <a:sym typeface="Symbol"/>
            </a:rPr>
            <a:t>for reactants</a:t>
          </a:r>
          <a:endParaRPr lang="en-US" sz="2000" baseline="0" dirty="0" smtClean="0">
            <a:latin typeface="+mn-lt"/>
            <a:cs typeface="Arial"/>
          </a:endParaRPr>
        </a:p>
      </dgm:t>
    </dgm:pt>
    <dgm:pt modelId="{BB2D7D53-073A-465F-B86E-56AA06B9BAC0}" type="parTrans" cxnId="{38A0B34C-A283-4495-92D9-99E8D8B51393}">
      <dgm:prSet/>
      <dgm:spPr/>
      <dgm:t>
        <a:bodyPr/>
        <a:lstStyle/>
        <a:p>
          <a:endParaRPr lang="en-US"/>
        </a:p>
      </dgm:t>
    </dgm:pt>
    <dgm:pt modelId="{1771A572-C049-41D7-97AA-2A008C0C43F9}" type="sibTrans" cxnId="{38A0B34C-A283-4495-92D9-99E8D8B51393}">
      <dgm:prSet/>
      <dgm:spPr/>
      <dgm:t>
        <a:bodyPr/>
        <a:lstStyle/>
        <a:p>
          <a:endParaRPr lang="en-US"/>
        </a:p>
      </dgm:t>
    </dgm:pt>
    <dgm:pt modelId="{BC59F54A-2366-486A-87D7-1624233A3C18}" type="pres">
      <dgm:prSet presAssocID="{A8C5F4F9-5599-4E1D-B483-DCD7DF6C31C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A45BAC-09DD-4388-999B-B6B73AE81541}" type="pres">
      <dgm:prSet presAssocID="{5B37FA4C-C346-4601-B568-65BB4792D5AD}" presName="composite" presStyleCnt="0"/>
      <dgm:spPr/>
    </dgm:pt>
    <dgm:pt modelId="{879A7E9F-1D19-43DE-8E8C-CC359D0CA464}" type="pres">
      <dgm:prSet presAssocID="{5B37FA4C-C346-4601-B568-65BB4792D5AD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A9EF5C-C639-44FF-B0B4-32089E0D86B5}" type="pres">
      <dgm:prSet presAssocID="{5B37FA4C-C346-4601-B568-65BB4792D5AD}" presName="descendantText" presStyleLbl="alignAcc1" presStyleIdx="0" presStyleCnt="2" custScale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A0EE29-9C2B-4A22-9BD4-3AD6A8156BBF}" type="pres">
      <dgm:prSet presAssocID="{9846AC1F-73BF-4B08-9923-0F4E95044581}" presName="sp" presStyleCnt="0"/>
      <dgm:spPr/>
    </dgm:pt>
    <dgm:pt modelId="{9BEA906D-A047-417F-B0FE-1DBA91115F3B}" type="pres">
      <dgm:prSet presAssocID="{F9E1D893-5FA0-4905-B9E6-4E37ADE31E40}" presName="composite" presStyleCnt="0"/>
      <dgm:spPr/>
    </dgm:pt>
    <dgm:pt modelId="{4FAB5ACF-F099-4769-A59F-0AFFC5B340AF}" type="pres">
      <dgm:prSet presAssocID="{F9E1D893-5FA0-4905-B9E6-4E37ADE31E40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E5429D-48E5-4FE2-AEA7-7DDEC82C6C48}" type="pres">
      <dgm:prSet presAssocID="{F9E1D893-5FA0-4905-B9E6-4E37ADE31E40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388D069-91F1-439F-9B85-A63F57E58A88}" srcId="{5B37FA4C-C346-4601-B568-65BB4792D5AD}" destId="{364FDD13-A693-41CA-AA61-F5C0C405A6B4}" srcOrd="0" destOrd="0" parTransId="{8067F066-8599-49BE-AC02-5ABB394A8FF7}" sibTransId="{CBDCC48E-97A7-42FB-8FE8-A282CC5D97D7}"/>
    <dgm:cxn modelId="{0EC4777F-60BF-414A-ACFD-998B29600CD8}" srcId="{A8C5F4F9-5599-4E1D-B483-DCD7DF6C31CC}" destId="{F9E1D893-5FA0-4905-B9E6-4E37ADE31E40}" srcOrd="1" destOrd="0" parTransId="{BD5BC317-ACDC-4475-9A88-3979C7931DDC}" sibTransId="{FB2CBA32-F5EB-4428-8F2F-B2426B0EF28E}"/>
    <dgm:cxn modelId="{07F03A01-47D4-4E4D-A81A-A0748167EB66}" type="presOf" srcId="{F9E1D893-5FA0-4905-B9E6-4E37ADE31E40}" destId="{4FAB5ACF-F099-4769-A59F-0AFFC5B340AF}" srcOrd="0" destOrd="0" presId="urn:microsoft.com/office/officeart/2005/8/layout/chevron2"/>
    <dgm:cxn modelId="{00CD202E-98B7-4213-A15F-36CC0E503945}" type="presOf" srcId="{A8C5F4F9-5599-4E1D-B483-DCD7DF6C31CC}" destId="{BC59F54A-2366-486A-87D7-1624233A3C18}" srcOrd="0" destOrd="0" presId="urn:microsoft.com/office/officeart/2005/8/layout/chevron2"/>
    <dgm:cxn modelId="{D261BEC7-D214-4578-B80D-F65D90B20DB2}" type="presOf" srcId="{5B37FA4C-C346-4601-B568-65BB4792D5AD}" destId="{879A7E9F-1D19-43DE-8E8C-CC359D0CA464}" srcOrd="0" destOrd="0" presId="urn:microsoft.com/office/officeart/2005/8/layout/chevron2"/>
    <dgm:cxn modelId="{EFEEA0EE-AF0B-4B09-B08A-6DBDD46DBB99}" type="presOf" srcId="{364FDD13-A693-41CA-AA61-F5C0C405A6B4}" destId="{5EA9EF5C-C639-44FF-B0B4-32089E0D86B5}" srcOrd="0" destOrd="0" presId="urn:microsoft.com/office/officeart/2005/8/layout/chevron2"/>
    <dgm:cxn modelId="{991BB68B-327F-4867-A2D5-D77A7DF67895}" srcId="{A8C5F4F9-5599-4E1D-B483-DCD7DF6C31CC}" destId="{5B37FA4C-C346-4601-B568-65BB4792D5AD}" srcOrd="0" destOrd="0" parTransId="{DB7F044C-4F91-4782-ADC0-071E30F5AA1A}" sibTransId="{9846AC1F-73BF-4B08-9923-0F4E95044581}"/>
    <dgm:cxn modelId="{1AAD011A-3DD6-4787-9BA9-030B2F734235}" type="presOf" srcId="{ACC1AC1C-4178-4E75-931E-EF052F713B6A}" destId="{5EA9EF5C-C639-44FF-B0B4-32089E0D86B5}" srcOrd="0" destOrd="1" presId="urn:microsoft.com/office/officeart/2005/8/layout/chevron2"/>
    <dgm:cxn modelId="{F094D2EF-996B-435E-B106-C888AC488DB1}" srcId="{F9E1D893-5FA0-4905-B9E6-4E37ADE31E40}" destId="{E57E5472-626D-4BA2-B581-5B61DDDFE84E}" srcOrd="0" destOrd="0" parTransId="{F8C7D7D6-F557-43A2-AFDE-9AA60FC5412A}" sibTransId="{F5B1986E-EDB1-44ED-9742-D0983605C81A}"/>
    <dgm:cxn modelId="{38A0B34C-A283-4495-92D9-99E8D8B51393}" srcId="{5B37FA4C-C346-4601-B568-65BB4792D5AD}" destId="{ACC1AC1C-4178-4E75-931E-EF052F713B6A}" srcOrd="1" destOrd="0" parTransId="{BB2D7D53-073A-465F-B86E-56AA06B9BAC0}" sibTransId="{1771A572-C049-41D7-97AA-2A008C0C43F9}"/>
    <dgm:cxn modelId="{416DFC6F-5165-4016-B6BA-2E69B63C5848}" type="presOf" srcId="{E57E5472-626D-4BA2-B581-5B61DDDFE84E}" destId="{1DE5429D-48E5-4FE2-AEA7-7DDEC82C6C48}" srcOrd="0" destOrd="0" presId="urn:microsoft.com/office/officeart/2005/8/layout/chevron2"/>
    <dgm:cxn modelId="{5BB4BEF1-60DC-45D7-A272-9D64572C5561}" type="presParOf" srcId="{BC59F54A-2366-486A-87D7-1624233A3C18}" destId="{AFA45BAC-09DD-4388-999B-B6B73AE81541}" srcOrd="0" destOrd="0" presId="urn:microsoft.com/office/officeart/2005/8/layout/chevron2"/>
    <dgm:cxn modelId="{176377E7-08B5-456A-A0EA-F5C6A74CA36A}" type="presParOf" srcId="{AFA45BAC-09DD-4388-999B-B6B73AE81541}" destId="{879A7E9F-1D19-43DE-8E8C-CC359D0CA464}" srcOrd="0" destOrd="0" presId="urn:microsoft.com/office/officeart/2005/8/layout/chevron2"/>
    <dgm:cxn modelId="{246A1558-99F7-4EA2-B85E-ED329D153D6E}" type="presParOf" srcId="{AFA45BAC-09DD-4388-999B-B6B73AE81541}" destId="{5EA9EF5C-C639-44FF-B0B4-32089E0D86B5}" srcOrd="1" destOrd="0" presId="urn:microsoft.com/office/officeart/2005/8/layout/chevron2"/>
    <dgm:cxn modelId="{32DA89A3-CFA4-4D57-B7EF-F26612A8AC20}" type="presParOf" srcId="{BC59F54A-2366-486A-87D7-1624233A3C18}" destId="{91A0EE29-9C2B-4A22-9BD4-3AD6A8156BBF}" srcOrd="1" destOrd="0" presId="urn:microsoft.com/office/officeart/2005/8/layout/chevron2"/>
    <dgm:cxn modelId="{39C46C38-1548-453F-85A8-61A199C8A4FD}" type="presParOf" srcId="{BC59F54A-2366-486A-87D7-1624233A3C18}" destId="{9BEA906D-A047-417F-B0FE-1DBA91115F3B}" srcOrd="2" destOrd="0" presId="urn:microsoft.com/office/officeart/2005/8/layout/chevron2"/>
    <dgm:cxn modelId="{BBF09E90-3C07-43CD-9123-440FD78B0B56}" type="presParOf" srcId="{9BEA906D-A047-417F-B0FE-1DBA91115F3B}" destId="{4FAB5ACF-F099-4769-A59F-0AFFC5B340AF}" srcOrd="0" destOrd="0" presId="urn:microsoft.com/office/officeart/2005/8/layout/chevron2"/>
    <dgm:cxn modelId="{C7AC6781-14D8-49F8-90A3-B3CC63D382A3}" type="presParOf" srcId="{9BEA906D-A047-417F-B0FE-1DBA91115F3B}" destId="{1DE5429D-48E5-4FE2-AEA7-7DDEC82C6C4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9A7E9F-1D19-43DE-8E8C-CC359D0CA464}">
      <dsp:nvSpPr>
        <dsp:cNvPr id="0" name=""/>
        <dsp:cNvSpPr/>
      </dsp:nvSpPr>
      <dsp:spPr>
        <a:xfrm rot="5400000">
          <a:off x="-244412" y="247752"/>
          <a:ext cx="1629414" cy="114059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Relate all V(</a:t>
          </a:r>
          <a:r>
            <a:rPr lang="en-US" sz="1800" kern="1200" dirty="0" smtClean="0">
              <a:latin typeface="Symbol" pitchFamily="18" charset="2"/>
            </a:rPr>
            <a:t>u</a:t>
          </a:r>
          <a:r>
            <a:rPr lang="en-US" sz="1800" kern="1200" dirty="0" smtClean="0">
              <a:latin typeface="+mn-lt"/>
            </a:rPr>
            <a:t>)</a:t>
          </a:r>
          <a:r>
            <a:rPr lang="en-US" sz="1800" kern="1200" baseline="0" dirty="0" smtClean="0"/>
            <a:t> to X</a:t>
          </a:r>
          <a:r>
            <a:rPr lang="en-US" sz="1800" kern="1200" baseline="-25000" dirty="0" smtClean="0"/>
            <a:t>A</a:t>
          </a:r>
          <a:endParaRPr lang="en-US" sz="1800" kern="1200" dirty="0"/>
        </a:p>
      </dsp:txBody>
      <dsp:txXfrm rot="-5400000">
        <a:off x="0" y="573635"/>
        <a:ext cx="1140590" cy="488824"/>
      </dsp:txXfrm>
    </dsp:sp>
    <dsp:sp modelId="{5EA9EF5C-C639-44FF-B0B4-32089E0D86B5}">
      <dsp:nvSpPr>
        <dsp:cNvPr id="0" name=""/>
        <dsp:cNvSpPr/>
      </dsp:nvSpPr>
      <dsp:spPr>
        <a:xfrm rot="5400000">
          <a:off x="4269556" y="-3125626"/>
          <a:ext cx="1059676" cy="731760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000" kern="1200" baseline="0" dirty="0" smtClean="0">
            <a:latin typeface="Arial"/>
            <a:cs typeface="Arial"/>
          </a:endParaRPr>
        </a:p>
      </dsp:txBody>
      <dsp:txXfrm rot="-5400000">
        <a:off x="1140590" y="55069"/>
        <a:ext cx="7265880" cy="956218"/>
      </dsp:txXfrm>
    </dsp:sp>
    <dsp:sp modelId="{4FAB5ACF-F099-4769-A59F-0AFFC5B340AF}">
      <dsp:nvSpPr>
        <dsp:cNvPr id="0" name=""/>
        <dsp:cNvSpPr/>
      </dsp:nvSpPr>
      <dsp:spPr>
        <a:xfrm rot="5400000">
          <a:off x="-244412" y="1583457"/>
          <a:ext cx="1629414" cy="114059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Put together</a:t>
          </a:r>
          <a:endParaRPr lang="en-US" sz="1800" kern="1200" dirty="0"/>
        </a:p>
      </dsp:txBody>
      <dsp:txXfrm rot="-5400000">
        <a:off x="0" y="1909340"/>
        <a:ext cx="1140590" cy="488824"/>
      </dsp:txXfrm>
    </dsp:sp>
    <dsp:sp modelId="{1DE5429D-48E5-4FE2-AEA7-7DDEC82C6C48}">
      <dsp:nvSpPr>
        <dsp:cNvPr id="0" name=""/>
        <dsp:cNvSpPr/>
      </dsp:nvSpPr>
      <dsp:spPr>
        <a:xfrm rot="5400000">
          <a:off x="4269835" y="-1790199"/>
          <a:ext cx="1059119" cy="731760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9A7E9F-1D19-43DE-8E8C-CC359D0CA464}">
      <dsp:nvSpPr>
        <dsp:cNvPr id="0" name=""/>
        <dsp:cNvSpPr/>
      </dsp:nvSpPr>
      <dsp:spPr>
        <a:xfrm rot="5400000">
          <a:off x="-244412" y="247752"/>
          <a:ext cx="1629414" cy="114059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Relate all </a:t>
          </a:r>
          <a:r>
            <a:rPr lang="en-US" sz="2000" kern="1200" dirty="0" err="1" smtClean="0"/>
            <a:t>r</a:t>
          </a:r>
          <a:r>
            <a:rPr lang="en-US" sz="2000" kern="1200" baseline="-25000" dirty="0" err="1" smtClean="0"/>
            <a:t>j</a:t>
          </a:r>
          <a:r>
            <a:rPr lang="en-US" sz="2000" kern="1200" baseline="0" dirty="0" smtClean="0"/>
            <a:t> to </a:t>
          </a:r>
          <a:r>
            <a:rPr lang="en-US" sz="2000" kern="1200" baseline="0" dirty="0" err="1" smtClean="0"/>
            <a:t>C</a:t>
          </a:r>
          <a:r>
            <a:rPr lang="en-US" sz="2000" kern="1200" baseline="-25000" dirty="0" err="1" smtClean="0"/>
            <a:t>j</a:t>
          </a:r>
          <a:endParaRPr lang="en-US" sz="2000" kern="1200" dirty="0"/>
        </a:p>
      </dsp:txBody>
      <dsp:txXfrm rot="-5400000">
        <a:off x="0" y="573635"/>
        <a:ext cx="1140590" cy="488824"/>
      </dsp:txXfrm>
    </dsp:sp>
    <dsp:sp modelId="{5EA9EF5C-C639-44FF-B0B4-32089E0D86B5}">
      <dsp:nvSpPr>
        <dsp:cNvPr id="0" name=""/>
        <dsp:cNvSpPr/>
      </dsp:nvSpPr>
      <dsp:spPr>
        <a:xfrm rot="5400000">
          <a:off x="4269556" y="-3125626"/>
          <a:ext cx="1059676" cy="731760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1433513" lvl="1" indent="-4572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>
              <a:latin typeface="Symbol" pitchFamily="18" charset="2"/>
            </a:rPr>
            <a:t>n</a:t>
          </a:r>
          <a:r>
            <a:rPr lang="en-US" sz="2000" kern="1200" baseline="-25000" dirty="0" err="1" smtClean="0">
              <a:latin typeface="+mn-lt"/>
            </a:rPr>
            <a:t>j</a:t>
          </a:r>
          <a:r>
            <a:rPr lang="en-US" sz="2000" kern="1200" baseline="-25000" dirty="0" smtClean="0">
              <a:latin typeface="+mn-lt"/>
            </a:rPr>
            <a:t> </a:t>
          </a:r>
          <a:r>
            <a:rPr lang="en-US" sz="2000" kern="1200" baseline="0" dirty="0" smtClean="0">
              <a:latin typeface="Arial"/>
              <a:cs typeface="Arial"/>
            </a:rPr>
            <a:t>≡ stoichiometric coefficient</a:t>
          </a:r>
          <a:endParaRPr lang="en-US" sz="2000" kern="1200" baseline="0" dirty="0" smtClean="0">
            <a:latin typeface="+mn-lt"/>
            <a:cs typeface="Arial"/>
          </a:endParaRPr>
        </a:p>
        <a:p>
          <a:pPr marL="1433513" lvl="1" indent="-4572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baseline="0" dirty="0" smtClean="0">
              <a:latin typeface="Arial"/>
              <a:cs typeface="Arial"/>
              <a:sym typeface="Symbol"/>
            </a:rPr>
            <a:t> for products, </a:t>
          </a:r>
          <a:r>
            <a:rPr lang="en-US" sz="2000" kern="1200" baseline="0" dirty="0" smtClean="0">
              <a:latin typeface="Meiryo"/>
              <a:ea typeface="Meiryo"/>
              <a:cs typeface="Arial"/>
              <a:sym typeface="Symbol"/>
            </a:rPr>
            <a:t>⊖ </a:t>
          </a:r>
          <a:r>
            <a:rPr lang="en-US" sz="2000" kern="1200" baseline="0" dirty="0" smtClean="0">
              <a:latin typeface="+mn-lt"/>
              <a:ea typeface="Meiryo"/>
              <a:cs typeface="Arial"/>
              <a:sym typeface="Symbol"/>
            </a:rPr>
            <a:t>for reactants</a:t>
          </a:r>
          <a:endParaRPr lang="en-US" sz="2000" kern="1200" baseline="0" dirty="0" smtClean="0">
            <a:latin typeface="+mn-lt"/>
            <a:cs typeface="Arial"/>
          </a:endParaRPr>
        </a:p>
      </dsp:txBody>
      <dsp:txXfrm rot="-5400000">
        <a:off x="1140590" y="55069"/>
        <a:ext cx="7265880" cy="956218"/>
      </dsp:txXfrm>
    </dsp:sp>
    <dsp:sp modelId="{4FAB5ACF-F099-4769-A59F-0AFFC5B340AF}">
      <dsp:nvSpPr>
        <dsp:cNvPr id="0" name=""/>
        <dsp:cNvSpPr/>
      </dsp:nvSpPr>
      <dsp:spPr>
        <a:xfrm rot="5400000">
          <a:off x="-244412" y="1583457"/>
          <a:ext cx="1629414" cy="114059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Relate all </a:t>
          </a:r>
          <a:r>
            <a:rPr lang="en-US" sz="1800" kern="1200" dirty="0" err="1" smtClean="0"/>
            <a:t>C</a:t>
          </a:r>
          <a:r>
            <a:rPr lang="en-US" sz="1800" kern="1200" baseline="-25000" dirty="0" err="1" smtClean="0"/>
            <a:t>j</a:t>
          </a:r>
          <a:r>
            <a:rPr lang="en-US" sz="1800" kern="1200" baseline="0" dirty="0" smtClean="0"/>
            <a:t>(X</a:t>
          </a:r>
          <a:r>
            <a:rPr lang="en-US" sz="1800" kern="1200" baseline="-25000" dirty="0" smtClean="0"/>
            <a:t>A</a:t>
          </a:r>
          <a:r>
            <a:rPr lang="en-US" sz="1800" kern="1200" baseline="0" dirty="0" smtClean="0"/>
            <a:t>)</a:t>
          </a:r>
          <a:r>
            <a:rPr lang="en-US" sz="1800" kern="1200" dirty="0" smtClean="0"/>
            <a:t> to V(</a:t>
          </a:r>
          <a:r>
            <a:rPr lang="en-US" sz="1800" kern="1200" dirty="0" smtClean="0">
              <a:latin typeface="Symbol" pitchFamily="18" charset="2"/>
            </a:rPr>
            <a:t>u</a:t>
          </a:r>
          <a:r>
            <a:rPr lang="en-US" sz="1800" kern="1200" dirty="0" smtClean="0"/>
            <a:t>)</a:t>
          </a:r>
          <a:endParaRPr lang="en-US" sz="1800" kern="1200" dirty="0"/>
        </a:p>
      </dsp:txBody>
      <dsp:txXfrm rot="-5400000">
        <a:off x="0" y="1909340"/>
        <a:ext cx="1140590" cy="488824"/>
      </dsp:txXfrm>
    </dsp:sp>
    <dsp:sp modelId="{1DE5429D-48E5-4FE2-AEA7-7DDEC82C6C48}">
      <dsp:nvSpPr>
        <dsp:cNvPr id="0" name=""/>
        <dsp:cNvSpPr/>
      </dsp:nvSpPr>
      <dsp:spPr>
        <a:xfrm rot="5400000">
          <a:off x="4269835" y="-1790199"/>
          <a:ext cx="1059119" cy="731760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2280" tIns="41275" rIns="41275" bIns="41275" numCol="1" spcCol="1270" anchor="ctr" anchorCtr="0">
          <a:noAutofit/>
        </a:bodyPr>
        <a:lstStyle/>
        <a:p>
          <a:pPr marL="285750" lvl="1" indent="-28575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500" kern="1200" smtClean="0"/>
            <a:t> </a:t>
          </a:r>
          <a:endParaRPr lang="en-US" sz="6500" kern="1200" dirty="0"/>
        </a:p>
      </dsp:txBody>
      <dsp:txXfrm rot="-5400000">
        <a:off x="1140590" y="1390748"/>
        <a:ext cx="7265907" cy="9557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4" Type="http://schemas.openxmlformats.org/officeDocument/2006/relationships/image" Target="../media/image3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image" Target="../media/image48.wmf"/><Relationship Id="rId7" Type="http://schemas.openxmlformats.org/officeDocument/2006/relationships/image" Target="../media/image52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image" Target="../media/image56.wmf"/><Relationship Id="rId7" Type="http://schemas.openxmlformats.org/officeDocument/2006/relationships/image" Target="../media/image59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4" Type="http://schemas.openxmlformats.org/officeDocument/2006/relationships/image" Target="../media/image47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13" Type="http://schemas.openxmlformats.org/officeDocument/2006/relationships/image" Target="../media/image73.wmf"/><Relationship Id="rId3" Type="http://schemas.openxmlformats.org/officeDocument/2006/relationships/image" Target="../media/image63.wmf"/><Relationship Id="rId7" Type="http://schemas.openxmlformats.org/officeDocument/2006/relationships/image" Target="../media/image67.wmf"/><Relationship Id="rId12" Type="http://schemas.openxmlformats.org/officeDocument/2006/relationships/image" Target="../media/image72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6" Type="http://schemas.openxmlformats.org/officeDocument/2006/relationships/image" Target="../media/image66.wmf"/><Relationship Id="rId11" Type="http://schemas.openxmlformats.org/officeDocument/2006/relationships/image" Target="../media/image71.wmf"/><Relationship Id="rId5" Type="http://schemas.openxmlformats.org/officeDocument/2006/relationships/image" Target="../media/image65.wmf"/><Relationship Id="rId10" Type="http://schemas.openxmlformats.org/officeDocument/2006/relationships/image" Target="../media/image70.wmf"/><Relationship Id="rId4" Type="http://schemas.openxmlformats.org/officeDocument/2006/relationships/image" Target="../media/image64.wmf"/><Relationship Id="rId9" Type="http://schemas.openxmlformats.org/officeDocument/2006/relationships/image" Target="../media/image69.wmf"/><Relationship Id="rId14" Type="http://schemas.openxmlformats.org/officeDocument/2006/relationships/image" Target="../media/image7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20.wmf"/><Relationship Id="rId7" Type="http://schemas.openxmlformats.org/officeDocument/2006/relationships/image" Target="../media/image25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10" Type="http://schemas.openxmlformats.org/officeDocument/2006/relationships/image" Target="../media/image22.wmf"/><Relationship Id="rId4" Type="http://schemas.openxmlformats.org/officeDocument/2006/relationships/image" Target="../media/image21.wmf"/><Relationship Id="rId9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8.wmf"/><Relationship Id="rId4" Type="http://schemas.openxmlformats.org/officeDocument/2006/relationships/image" Target="../media/image32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1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/>
          <a:lstStyle>
            <a:lvl1pPr algn="r">
              <a:defRPr sz="1200"/>
            </a:lvl1pPr>
          </a:lstStyle>
          <a:p>
            <a:fld id="{CCD5DFCA-571D-42CA-A710-DA386F8EBA33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 anchor="b"/>
          <a:lstStyle>
            <a:lvl1pPr algn="r">
              <a:defRPr sz="1200"/>
            </a:lvl1pPr>
          </a:lstStyle>
          <a:p>
            <a:fld id="{56A8FBF2-616F-48EC-8C43-1CAF316828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6589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/>
          <a:lstStyle>
            <a:lvl1pPr algn="r">
              <a:defRPr sz="1200"/>
            </a:lvl1pPr>
          </a:lstStyle>
          <a:p>
            <a:fld id="{4DF48B97-3CDD-41BA-8351-BD748D2553B4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9" tIns="48320" rIns="96639" bIns="483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39" tIns="48320" rIns="96639" bIns="483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39" tIns="48320" rIns="96639" bIns="48320" rtlCol="0" anchor="b"/>
          <a:lstStyle>
            <a:lvl1pPr algn="r">
              <a:defRPr sz="1200"/>
            </a:lvl1pPr>
          </a:lstStyle>
          <a:p>
            <a:fld id="{45AC8E38-85A0-4F7B-8BC5-03C72FDED0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790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AC8E38-85A0-4F7B-8BC5-03C72FDED0F2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19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4312-DD1E-463D-8DC7-893CAC07974C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B022-B0B2-400B-999A-67BFE10A9D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4312-DD1E-463D-8DC7-893CAC07974C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B022-B0B2-400B-999A-67BFE10A9D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4312-DD1E-463D-8DC7-893CAC07974C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B022-B0B2-400B-999A-67BFE10A9D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8465609" y="0"/>
            <a:ext cx="67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+mn-lt"/>
              </a:rPr>
              <a:t>L4b-</a:t>
            </a:r>
            <a:fld id="{31637DED-5280-4AAA-80D0-AEA98A0510E3}" type="slidenum">
              <a:rPr lang="en-US" sz="1200" smtClean="0">
                <a:latin typeface="+mn-lt"/>
              </a:rPr>
              <a:pPr/>
              <a:t>‹#›</a:t>
            </a:fld>
            <a:endParaRPr lang="en-US" sz="1200" dirty="0" smtClean="0">
              <a:latin typeface="+mn-lt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4312-DD1E-463D-8DC7-893CAC07974C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B022-B0B2-400B-999A-67BFE10A9D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8465609" y="0"/>
            <a:ext cx="67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+mn-lt"/>
              </a:rPr>
              <a:t>L4b-</a:t>
            </a:r>
            <a:fld id="{31637DED-5280-4AAA-80D0-AEA98A0510E3}" type="slidenum">
              <a:rPr lang="en-US" sz="1200" smtClean="0">
                <a:latin typeface="+mn-lt"/>
              </a:rPr>
              <a:pPr/>
              <a:t>‹#›</a:t>
            </a:fld>
            <a:endParaRPr lang="en-US" sz="12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2295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4312-DD1E-463D-8DC7-893CAC07974C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B022-B0B2-400B-999A-67BFE10A9D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8465609" y="0"/>
            <a:ext cx="67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+mn-lt"/>
              </a:rPr>
              <a:t>L4b-</a:t>
            </a:r>
            <a:fld id="{31637DED-5280-4AAA-80D0-AEA98A0510E3}" type="slidenum">
              <a:rPr lang="en-US" sz="1200" smtClean="0">
                <a:latin typeface="+mn-lt"/>
              </a:rPr>
              <a:pPr/>
              <a:t>‹#›</a:t>
            </a:fld>
            <a:endParaRPr lang="en-US" sz="1200" dirty="0" smtClean="0">
              <a:latin typeface="+mn-lt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4312-DD1E-463D-8DC7-893CAC07974C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B022-B0B2-400B-999A-67BFE10A9D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4312-DD1E-463D-8DC7-893CAC07974C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B022-B0B2-400B-999A-67BFE10A9D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24312-DD1E-463D-8DC7-893CAC07974C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B022-B0B2-400B-999A-67BFE10A9D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24312-DD1E-463D-8DC7-893CAC07974C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2B022-B0B2-400B-999A-67BFE10A9D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-26246" y="6550223"/>
            <a:ext cx="9196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Slides courtesy of Prof M L Kraft,</a:t>
            </a:r>
            <a:r>
              <a:rPr lang="en-US" sz="1400" baseline="0" dirty="0" smtClean="0"/>
              <a:t> Chemical &amp; Biomolecular </a:t>
            </a:r>
            <a:r>
              <a:rPr lang="en-US" sz="1400" baseline="0" dirty="0" err="1" smtClean="0"/>
              <a:t>Engr</a:t>
            </a:r>
            <a:r>
              <a:rPr lang="en-US" sz="1400" baseline="0" dirty="0" smtClean="0"/>
              <a:t> </a:t>
            </a:r>
            <a:r>
              <a:rPr lang="en-US" sz="1400" baseline="0" dirty="0" err="1" smtClean="0"/>
              <a:t>Dept</a:t>
            </a:r>
            <a:r>
              <a:rPr lang="en-US" sz="1400" baseline="0" dirty="0" smtClean="0"/>
              <a:t>, University of Illinois at Urbana-Champaign.</a:t>
            </a:r>
            <a:endParaRPr lang="en-US" sz="14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6" r:id="rId4"/>
    <p:sldLayoutId id="2147483655" r:id="rId5"/>
    <p:sldLayoutId id="2147483651" r:id="rId6"/>
    <p:sldLayoutId id="2147483652" r:id="rId7"/>
    <p:sldLayoutId id="2147483653" r:id="rId8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15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34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image" Target="../media/image38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12" Type="http://schemas.openxmlformats.org/officeDocument/2006/relationships/oleObject" Target="../embeddings/oleObject47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3.bin"/><Relationship Id="rId15" Type="http://schemas.openxmlformats.org/officeDocument/2006/relationships/image" Target="../media/image39.wmf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45.bin"/><Relationship Id="rId14" Type="http://schemas.openxmlformats.org/officeDocument/2006/relationships/oleObject" Target="../embeddings/oleObject48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5.wmf"/><Relationship Id="rId11" Type="http://schemas.openxmlformats.org/officeDocument/2006/relationships/image" Target="../media/image38.wmf"/><Relationship Id="rId5" Type="http://schemas.openxmlformats.org/officeDocument/2006/relationships/oleObject" Target="../embeddings/oleObject50.bin"/><Relationship Id="rId10" Type="http://schemas.openxmlformats.org/officeDocument/2006/relationships/oleObject" Target="../embeddings/oleObject53.bin"/><Relationship Id="rId4" Type="http://schemas.openxmlformats.org/officeDocument/2006/relationships/image" Target="../media/image34.wmf"/><Relationship Id="rId9" Type="http://schemas.openxmlformats.org/officeDocument/2006/relationships/oleObject" Target="../embeddings/oleObject52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oleObject" Target="../embeddings/oleObject59.bin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12" Type="http://schemas.openxmlformats.org/officeDocument/2006/relationships/image" Target="../media/image44.wmf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58.bin"/><Relationship Id="rId5" Type="http://schemas.openxmlformats.org/officeDocument/2006/relationships/oleObject" Target="../embeddings/oleObject55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57.bin"/><Relationship Id="rId14" Type="http://schemas.openxmlformats.org/officeDocument/2006/relationships/image" Target="../media/image45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13" Type="http://schemas.openxmlformats.org/officeDocument/2006/relationships/image" Target="../media/image50.wmf"/><Relationship Id="rId18" Type="http://schemas.openxmlformats.org/officeDocument/2006/relationships/oleObject" Target="../embeddings/oleObject67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7.wmf"/><Relationship Id="rId12" Type="http://schemas.openxmlformats.org/officeDocument/2006/relationships/oleObject" Target="../embeddings/oleObject64.bin"/><Relationship Id="rId17" Type="http://schemas.openxmlformats.org/officeDocument/2006/relationships/image" Target="../media/image52.wmf"/><Relationship Id="rId2" Type="http://schemas.openxmlformats.org/officeDocument/2006/relationships/slideLayout" Target="../slideLayouts/slideLayout5.xml"/><Relationship Id="rId16" Type="http://schemas.openxmlformats.org/officeDocument/2006/relationships/oleObject" Target="../embeddings/oleObject66.bin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61.bin"/><Relationship Id="rId11" Type="http://schemas.openxmlformats.org/officeDocument/2006/relationships/image" Target="../media/image49.wmf"/><Relationship Id="rId5" Type="http://schemas.openxmlformats.org/officeDocument/2006/relationships/image" Target="../media/image46.wmf"/><Relationship Id="rId15" Type="http://schemas.openxmlformats.org/officeDocument/2006/relationships/image" Target="../media/image51.wmf"/><Relationship Id="rId10" Type="http://schemas.openxmlformats.org/officeDocument/2006/relationships/oleObject" Target="../embeddings/oleObject63.bin"/><Relationship Id="rId19" Type="http://schemas.openxmlformats.org/officeDocument/2006/relationships/image" Target="../media/image53.wmf"/><Relationship Id="rId4" Type="http://schemas.openxmlformats.org/officeDocument/2006/relationships/oleObject" Target="../embeddings/oleObject60.bin"/><Relationship Id="rId9" Type="http://schemas.openxmlformats.org/officeDocument/2006/relationships/image" Target="../media/image48.wmf"/><Relationship Id="rId14" Type="http://schemas.openxmlformats.org/officeDocument/2006/relationships/oleObject" Target="../embeddings/oleObject65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oleObject" Target="../embeddings/oleObject73.bin"/><Relationship Id="rId18" Type="http://schemas.openxmlformats.org/officeDocument/2006/relationships/image" Target="../media/image60.wmf"/><Relationship Id="rId3" Type="http://schemas.openxmlformats.org/officeDocument/2006/relationships/oleObject" Target="../embeddings/oleObject68.bin"/><Relationship Id="rId7" Type="http://schemas.openxmlformats.org/officeDocument/2006/relationships/oleObject" Target="../embeddings/oleObject70.bin"/><Relationship Id="rId12" Type="http://schemas.openxmlformats.org/officeDocument/2006/relationships/image" Target="../media/image57.wmf"/><Relationship Id="rId17" Type="http://schemas.openxmlformats.org/officeDocument/2006/relationships/oleObject" Target="../embeddings/oleObject75.bin"/><Relationship Id="rId2" Type="http://schemas.openxmlformats.org/officeDocument/2006/relationships/slideLayout" Target="../slideLayouts/slideLayout5.xml"/><Relationship Id="rId16" Type="http://schemas.openxmlformats.org/officeDocument/2006/relationships/image" Target="../media/image59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72.bin"/><Relationship Id="rId5" Type="http://schemas.openxmlformats.org/officeDocument/2006/relationships/oleObject" Target="../embeddings/oleObject69.bin"/><Relationship Id="rId15" Type="http://schemas.openxmlformats.org/officeDocument/2006/relationships/oleObject" Target="../embeddings/oleObject74.bin"/><Relationship Id="rId10" Type="http://schemas.openxmlformats.org/officeDocument/2006/relationships/image" Target="../media/image47.w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71.bin"/><Relationship Id="rId14" Type="http://schemas.openxmlformats.org/officeDocument/2006/relationships/image" Target="../media/image58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oleObject" Target="../embeddings/oleObject81.bin"/><Relationship Id="rId18" Type="http://schemas.openxmlformats.org/officeDocument/2006/relationships/image" Target="../media/image68.wmf"/><Relationship Id="rId26" Type="http://schemas.openxmlformats.org/officeDocument/2006/relationships/image" Target="../media/image72.wmf"/><Relationship Id="rId3" Type="http://schemas.openxmlformats.org/officeDocument/2006/relationships/oleObject" Target="../embeddings/oleObject76.bin"/><Relationship Id="rId21" Type="http://schemas.openxmlformats.org/officeDocument/2006/relationships/oleObject" Target="../embeddings/oleObject85.bin"/><Relationship Id="rId7" Type="http://schemas.openxmlformats.org/officeDocument/2006/relationships/oleObject" Target="../embeddings/oleObject78.bin"/><Relationship Id="rId12" Type="http://schemas.openxmlformats.org/officeDocument/2006/relationships/image" Target="../media/image65.wmf"/><Relationship Id="rId17" Type="http://schemas.openxmlformats.org/officeDocument/2006/relationships/oleObject" Target="../embeddings/oleObject83.bin"/><Relationship Id="rId25" Type="http://schemas.openxmlformats.org/officeDocument/2006/relationships/oleObject" Target="../embeddings/oleObject87.bin"/><Relationship Id="rId2" Type="http://schemas.openxmlformats.org/officeDocument/2006/relationships/slideLayout" Target="../slideLayouts/slideLayout5.xml"/><Relationship Id="rId16" Type="http://schemas.openxmlformats.org/officeDocument/2006/relationships/image" Target="../media/image67.wmf"/><Relationship Id="rId20" Type="http://schemas.openxmlformats.org/officeDocument/2006/relationships/image" Target="../media/image69.wmf"/><Relationship Id="rId29" Type="http://schemas.openxmlformats.org/officeDocument/2006/relationships/oleObject" Target="../embeddings/oleObject89.bin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80.bin"/><Relationship Id="rId24" Type="http://schemas.openxmlformats.org/officeDocument/2006/relationships/image" Target="../media/image71.wmf"/><Relationship Id="rId5" Type="http://schemas.openxmlformats.org/officeDocument/2006/relationships/oleObject" Target="../embeddings/oleObject77.bin"/><Relationship Id="rId15" Type="http://schemas.openxmlformats.org/officeDocument/2006/relationships/oleObject" Target="../embeddings/oleObject82.bin"/><Relationship Id="rId23" Type="http://schemas.openxmlformats.org/officeDocument/2006/relationships/oleObject" Target="../embeddings/oleObject86.bin"/><Relationship Id="rId28" Type="http://schemas.openxmlformats.org/officeDocument/2006/relationships/image" Target="../media/image73.wmf"/><Relationship Id="rId10" Type="http://schemas.openxmlformats.org/officeDocument/2006/relationships/image" Target="../media/image64.wmf"/><Relationship Id="rId19" Type="http://schemas.openxmlformats.org/officeDocument/2006/relationships/oleObject" Target="../embeddings/oleObject84.bin"/><Relationship Id="rId4" Type="http://schemas.openxmlformats.org/officeDocument/2006/relationships/image" Target="../media/image61.wmf"/><Relationship Id="rId9" Type="http://schemas.openxmlformats.org/officeDocument/2006/relationships/oleObject" Target="../embeddings/oleObject79.bin"/><Relationship Id="rId14" Type="http://schemas.openxmlformats.org/officeDocument/2006/relationships/image" Target="../media/image66.wmf"/><Relationship Id="rId22" Type="http://schemas.openxmlformats.org/officeDocument/2006/relationships/image" Target="../media/image70.wmf"/><Relationship Id="rId27" Type="http://schemas.openxmlformats.org/officeDocument/2006/relationships/oleObject" Target="../embeddings/oleObject88.bin"/><Relationship Id="rId30" Type="http://schemas.openxmlformats.org/officeDocument/2006/relationships/image" Target="../media/image74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oleObject" Target="../embeddings/oleObject11.bin"/><Relationship Id="rId18" Type="http://schemas.openxmlformats.org/officeDocument/2006/relationships/image" Target="../media/image13.wmf"/><Relationship Id="rId26" Type="http://schemas.openxmlformats.org/officeDocument/2006/relationships/image" Target="../media/image17.wmf"/><Relationship Id="rId3" Type="http://schemas.openxmlformats.org/officeDocument/2006/relationships/diagramData" Target="../diagrams/data1.xml"/><Relationship Id="rId21" Type="http://schemas.openxmlformats.org/officeDocument/2006/relationships/oleObject" Target="../embeddings/oleObject15.bin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openxmlformats.org/officeDocument/2006/relationships/oleObject" Target="../embeddings/oleObject13.bin"/><Relationship Id="rId25" Type="http://schemas.openxmlformats.org/officeDocument/2006/relationships/oleObject" Target="../embeddings/oleObject17.bin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12.wmf"/><Relationship Id="rId20" Type="http://schemas.openxmlformats.org/officeDocument/2006/relationships/image" Target="../media/image14.wmf"/><Relationship Id="rId1" Type="http://schemas.openxmlformats.org/officeDocument/2006/relationships/vmlDrawing" Target="../drawings/vmlDrawing4.v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24" Type="http://schemas.openxmlformats.org/officeDocument/2006/relationships/image" Target="../media/image16.wmf"/><Relationship Id="rId5" Type="http://schemas.openxmlformats.org/officeDocument/2006/relationships/diagramQuickStyle" Target="../diagrams/quickStyle1.xml"/><Relationship Id="rId15" Type="http://schemas.openxmlformats.org/officeDocument/2006/relationships/oleObject" Target="../embeddings/oleObject12.bin"/><Relationship Id="rId23" Type="http://schemas.openxmlformats.org/officeDocument/2006/relationships/oleObject" Target="../embeddings/oleObject16.bin"/><Relationship Id="rId10" Type="http://schemas.openxmlformats.org/officeDocument/2006/relationships/diagramQuickStyle" Target="../diagrams/quickStyle2.xml"/><Relationship Id="rId19" Type="http://schemas.openxmlformats.org/officeDocument/2006/relationships/oleObject" Target="../embeddings/oleObject14.bin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image" Target="../media/image11.wmf"/><Relationship Id="rId22" Type="http://schemas.openxmlformats.org/officeDocument/2006/relationships/image" Target="../media/image15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26.wmf"/><Relationship Id="rId3" Type="http://schemas.openxmlformats.org/officeDocument/2006/relationships/oleObject" Target="../embeddings/oleObject23.bin"/><Relationship Id="rId21" Type="http://schemas.openxmlformats.org/officeDocument/2006/relationships/oleObject" Target="../embeddings/oleObject32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3.wmf"/><Relationship Id="rId17" Type="http://schemas.openxmlformats.org/officeDocument/2006/relationships/oleObject" Target="../embeddings/oleObject30.bin"/><Relationship Id="rId2" Type="http://schemas.openxmlformats.org/officeDocument/2006/relationships/slideLayout" Target="../slideLayouts/slideLayout5.xml"/><Relationship Id="rId16" Type="http://schemas.openxmlformats.org/officeDocument/2006/relationships/image" Target="../media/image25.wmf"/><Relationship Id="rId20" Type="http://schemas.openxmlformats.org/officeDocument/2006/relationships/image" Target="../media/image27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10" Type="http://schemas.openxmlformats.org/officeDocument/2006/relationships/image" Target="../media/image21.wmf"/><Relationship Id="rId19" Type="http://schemas.openxmlformats.org/officeDocument/2006/relationships/oleObject" Target="../embeddings/oleObject31.bin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4.wmf"/><Relationship Id="rId22" Type="http://schemas.openxmlformats.org/officeDocument/2006/relationships/image" Target="../media/image2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2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32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3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Review: Reaction Rates and Rate Laws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4300" y="1066800"/>
            <a:ext cx="89154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indent="-231775">
              <a:buFont typeface="Arial" pitchFamily="34" charset="0"/>
              <a:buChar char="•"/>
            </a:pPr>
            <a:r>
              <a:rPr lang="en-US" sz="2000" dirty="0" smtClean="0"/>
              <a:t>Reaction rate is a function of temperature and concentration</a:t>
            </a:r>
          </a:p>
          <a:p>
            <a:pPr marL="231775" indent="-231775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6600"/>
                </a:solidFill>
              </a:rPr>
              <a:t>Elementary reaction</a:t>
            </a:r>
          </a:p>
          <a:p>
            <a:pPr marL="461963" lvl="1" indent="-230188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6600"/>
                </a:solidFill>
              </a:rPr>
              <a:t>Involves only 1 step and proceeds as written</a:t>
            </a:r>
          </a:p>
          <a:p>
            <a:pPr marL="461963" lvl="1" indent="-230188">
              <a:buFont typeface="Arial" pitchFamily="34" charset="0"/>
              <a:buChar char="•"/>
            </a:pPr>
            <a:r>
              <a:rPr lang="en-GB" altLang="zh-TW" sz="2000" b="1" dirty="0">
                <a:solidFill>
                  <a:srgbClr val="006600"/>
                </a:solidFill>
              </a:rPr>
              <a:t>Stoichiometric coefficients in an elementary reaction are identical to the powers in the rate </a:t>
            </a:r>
            <a:r>
              <a:rPr lang="en-GB" altLang="zh-TW" sz="2000" b="1" dirty="0" smtClean="0">
                <a:solidFill>
                  <a:srgbClr val="006600"/>
                </a:solidFill>
              </a:rPr>
              <a:t>law</a:t>
            </a:r>
          </a:p>
          <a:p>
            <a:pPr marL="461963" lvl="1" indent="-230188">
              <a:buFont typeface="Arial" pitchFamily="34" charset="0"/>
              <a:buChar char="•"/>
            </a:pPr>
            <a:r>
              <a:rPr lang="en-GB" altLang="zh-TW" sz="2000" dirty="0" smtClean="0"/>
              <a:t>αA +</a:t>
            </a:r>
            <a:r>
              <a:rPr lang="el-GR" altLang="zh-TW" sz="2000" dirty="0" smtClean="0"/>
              <a:t>β</a:t>
            </a:r>
            <a:r>
              <a:rPr lang="en-US" altLang="zh-TW" sz="2000" dirty="0" smtClean="0"/>
              <a:t>B → </a:t>
            </a:r>
            <a:r>
              <a:rPr lang="el-GR" altLang="zh-TW" sz="2000" dirty="0" smtClean="0"/>
              <a:t>χ</a:t>
            </a:r>
            <a:r>
              <a:rPr lang="en-US" altLang="zh-TW" sz="2000" dirty="0" smtClean="0"/>
              <a:t>C	-</a:t>
            </a:r>
            <a:r>
              <a:rPr lang="en-US" altLang="zh-TW" sz="2000" dirty="0" err="1" smtClean="0"/>
              <a:t>r</a:t>
            </a:r>
            <a:r>
              <a:rPr lang="en-US" altLang="zh-TW" sz="2000" baseline="-25000" dirty="0" err="1" smtClean="0"/>
              <a:t>A</a:t>
            </a:r>
            <a:r>
              <a:rPr lang="en-US" altLang="zh-TW" sz="2000" dirty="0" smtClean="0"/>
              <a:t> = </a:t>
            </a:r>
            <a:r>
              <a:rPr lang="en-US" altLang="zh-TW" sz="2000" dirty="0" err="1" smtClean="0"/>
              <a:t>k</a:t>
            </a:r>
            <a:r>
              <a:rPr lang="en-US" altLang="zh-TW" sz="2000" baseline="-25000" dirty="0" err="1" smtClean="0"/>
              <a:t>A</a:t>
            </a:r>
            <a:r>
              <a:rPr lang="en-US" altLang="zh-TW" sz="2000" dirty="0" err="1" smtClean="0"/>
              <a:t>C</a:t>
            </a:r>
            <a:r>
              <a:rPr lang="en-US" altLang="zh-TW" sz="2000" baseline="-25000" dirty="0" err="1" smtClean="0"/>
              <a:t>A</a:t>
            </a:r>
            <a:r>
              <a:rPr lang="en-GB" altLang="zh-TW" sz="2000" baseline="30000" dirty="0" smtClean="0"/>
              <a:t>α</a:t>
            </a:r>
            <a:r>
              <a:rPr lang="en-GB" altLang="zh-TW" sz="2000" dirty="0" smtClean="0"/>
              <a:t>C</a:t>
            </a:r>
            <a:r>
              <a:rPr lang="en-GB" altLang="zh-TW" sz="2000" baseline="-25000" dirty="0" smtClean="0"/>
              <a:t>B</a:t>
            </a:r>
            <a:r>
              <a:rPr lang="el-GR" altLang="zh-TW" sz="2000" baseline="30000" dirty="0" smtClean="0"/>
              <a:t>β</a:t>
            </a:r>
            <a:r>
              <a:rPr lang="en-GB" altLang="zh-TW" sz="2000" dirty="0" smtClean="0"/>
              <a:t> </a:t>
            </a:r>
            <a:endParaRPr lang="en-US" sz="2000" baseline="30000" dirty="0" smtClean="0"/>
          </a:p>
          <a:p>
            <a:pPr marL="231775" indent="-231775">
              <a:buFont typeface="Arial" pitchFamily="34" charset="0"/>
              <a:buChar char="•"/>
            </a:pPr>
            <a:r>
              <a:rPr lang="en-US" sz="2000" dirty="0" smtClean="0"/>
              <a:t>Non-elementary reaction</a:t>
            </a:r>
          </a:p>
          <a:p>
            <a:pPr marL="461963" lvl="1" indent="-230188"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0033CC"/>
                </a:solidFill>
              </a:rPr>
              <a:t>Overall equation describes the </a:t>
            </a:r>
            <a:r>
              <a:rPr lang="en-US" sz="2000" b="1" i="1" dirty="0" smtClean="0">
                <a:solidFill>
                  <a:srgbClr val="0033CC"/>
                </a:solidFill>
              </a:rPr>
              <a:t>overall reaction stoichiometry</a:t>
            </a:r>
            <a:r>
              <a:rPr lang="en-US" sz="2000" b="1" dirty="0" smtClean="0">
                <a:solidFill>
                  <a:srgbClr val="0033CC"/>
                </a:solidFill>
              </a:rPr>
              <a:t> and do NOT proceed as written (have multiple steps)</a:t>
            </a:r>
          </a:p>
          <a:p>
            <a:pPr marL="461963" lvl="1" indent="-230188"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C00000"/>
                </a:solidFill>
              </a:rPr>
              <a:t>Cannot identify reaction order from the overall reaction equation </a:t>
            </a:r>
          </a:p>
          <a:p>
            <a:pPr marL="231775" lvl="1" indent="-231775">
              <a:buFont typeface="Arial" pitchFamily="34" charset="0"/>
              <a:buChar char="•"/>
            </a:pPr>
            <a:r>
              <a:rPr lang="en-US" sz="2000" dirty="0" smtClean="0"/>
              <a:t>Specific rate constant depends on temperature and follows Arrhenius </a:t>
            </a:r>
            <a:r>
              <a:rPr lang="en-US" sz="2000" dirty="0" err="1" smtClean="0"/>
              <a:t>Eq</a:t>
            </a:r>
            <a:endParaRPr lang="en-US" sz="2000" dirty="0" smtClean="0"/>
          </a:p>
          <a:p>
            <a:pPr marL="231775" lvl="1" indent="-231775">
              <a:buFont typeface="Arial" pitchFamily="34" charset="0"/>
              <a:buChar char="•"/>
            </a:pPr>
            <a:endParaRPr lang="en-US" sz="2000" dirty="0"/>
          </a:p>
          <a:p>
            <a:pPr marL="231775" lvl="1" indent="-231775">
              <a:buFont typeface="Arial" pitchFamily="34" charset="0"/>
              <a:buChar char="•"/>
            </a:pPr>
            <a:endParaRPr lang="en-US" sz="2000" dirty="0" smtClean="0"/>
          </a:p>
          <a:p>
            <a:pPr marL="461963" lvl="2" indent="-230188">
              <a:buFont typeface="Arial" pitchFamily="34" charset="0"/>
              <a:buChar char="•"/>
            </a:pPr>
            <a:r>
              <a:rPr lang="en-US" sz="2000" dirty="0" smtClean="0"/>
              <a:t>To determine E, </a:t>
            </a:r>
            <a:r>
              <a:rPr lang="en-GB" altLang="zh-TW" sz="2000" dirty="0" smtClean="0"/>
              <a:t>plot </a:t>
            </a:r>
            <a:r>
              <a:rPr lang="en-GB" altLang="zh-TW" sz="2000" dirty="0" err="1"/>
              <a:t>ln</a:t>
            </a:r>
            <a:r>
              <a:rPr lang="en-GB" altLang="zh-TW" sz="2000" dirty="0"/>
              <a:t> k </a:t>
            </a:r>
            <a:r>
              <a:rPr lang="en-GB" altLang="zh-TW" sz="2000" dirty="0" err="1"/>
              <a:t>vs</a:t>
            </a:r>
            <a:r>
              <a:rPr lang="en-GB" altLang="zh-TW" sz="2000" dirty="0"/>
              <a:t> </a:t>
            </a:r>
            <a:r>
              <a:rPr lang="en-GB" altLang="zh-TW" sz="2000" dirty="0" smtClean="0"/>
              <a:t>1/T for several T.  </a:t>
            </a:r>
            <a:r>
              <a:rPr lang="en-GB" altLang="zh-TW" sz="2000" dirty="0"/>
              <a:t>Slope </a:t>
            </a:r>
            <a:r>
              <a:rPr lang="en-GB" altLang="zh-TW" sz="2000" dirty="0" smtClean="0"/>
              <a:t>is </a:t>
            </a:r>
            <a:r>
              <a:rPr lang="en-GB" altLang="zh-TW" sz="2000" dirty="0"/>
              <a:t>–E/R</a:t>
            </a:r>
          </a:p>
          <a:p>
            <a:pPr marL="461963" lvl="2" indent="-230188">
              <a:buFont typeface="Arial" pitchFamily="34" charset="0"/>
              <a:buChar char="•"/>
            </a:pPr>
            <a:r>
              <a:rPr lang="en-US" sz="2000" dirty="0" smtClean="0"/>
              <a:t>k(T) can be determined if k(T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) is known</a:t>
            </a:r>
          </a:p>
          <a:p>
            <a:pPr marL="688975" lvl="2" indent="-231775">
              <a:buFont typeface="Arial" pitchFamily="34" charset="0"/>
              <a:buChar char="•"/>
            </a:pPr>
            <a:endParaRPr lang="en-US" sz="2000" dirty="0" smtClean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8382395"/>
              </p:ext>
            </p:extLst>
          </p:nvPr>
        </p:nvGraphicFramePr>
        <p:xfrm>
          <a:off x="896571" y="4557772"/>
          <a:ext cx="1917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73" name="Equation" r:id="rId3" imgW="1917700" imgH="419100" progId="Equation.DSMT4">
                  <p:embed/>
                </p:oleObj>
              </mc:Choice>
              <mc:Fallback>
                <p:oleObj name="Equation" r:id="rId3" imgW="1917700" imgH="4191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6571" y="4557772"/>
                        <a:ext cx="19177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951162" y="4567267"/>
            <a:ext cx="31591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/>
              <a:t>Taking </a:t>
            </a:r>
            <a:r>
              <a:rPr lang="en-US" sz="2000" dirty="0" err="1" smtClean="0"/>
              <a:t>ln</a:t>
            </a:r>
            <a:r>
              <a:rPr lang="en-US" sz="2000" dirty="0" smtClean="0"/>
              <a:t> of both sides:</a:t>
            </a:r>
          </a:p>
        </p:txBody>
      </p:sp>
      <p:graphicFrame>
        <p:nvGraphicFramePr>
          <p:cNvPr id="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8580750"/>
              </p:ext>
            </p:extLst>
          </p:nvPr>
        </p:nvGraphicFramePr>
        <p:xfrm>
          <a:off x="6283325" y="4438710"/>
          <a:ext cx="1946275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74" name="Equation" r:id="rId5" imgW="1955520" imgH="660240" progId="Equation.DSMT4">
                  <p:embed/>
                </p:oleObj>
              </mc:Choice>
              <mc:Fallback>
                <p:oleObj name="Equation" r:id="rId5" imgW="1955520" imgH="660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3325" y="4438710"/>
                        <a:ext cx="1946275" cy="657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53664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98117" y="57090"/>
            <a:ext cx="35477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½ N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(g) + 3/2 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(g) </a:t>
            </a:r>
            <a:r>
              <a:rPr lang="en-US" sz="2000" dirty="0" smtClean="0">
                <a:latin typeface="Arial"/>
                <a:cs typeface="Arial"/>
              </a:rPr>
              <a:t>→ NH</a:t>
            </a:r>
            <a:r>
              <a:rPr lang="en-US" sz="2000" baseline="-25000" dirty="0" smtClean="0">
                <a:latin typeface="Arial"/>
                <a:cs typeface="Arial"/>
              </a:rPr>
              <a:t>3</a:t>
            </a:r>
            <a:r>
              <a:rPr lang="en-US" sz="2000" dirty="0" smtClean="0">
                <a:latin typeface="Arial"/>
                <a:cs typeface="Arial"/>
              </a:rPr>
              <a:t>(g)</a:t>
            </a:r>
            <a:endParaRPr lang="en-US" sz="20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0" y="435114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 formation of ammonia is to be carried out </a:t>
            </a:r>
            <a:r>
              <a:rPr lang="en-US" sz="2000" dirty="0" smtClean="0">
                <a:solidFill>
                  <a:srgbClr val="0000FF"/>
                </a:solidFill>
              </a:rPr>
              <a:t>isothermally</a:t>
            </a:r>
            <a:r>
              <a:rPr lang="en-US" sz="2000" dirty="0" smtClean="0"/>
              <a:t> at 227</a:t>
            </a:r>
            <a:r>
              <a:rPr lang="en-US" sz="2000" baseline="30000" dirty="0" smtClean="0">
                <a:latin typeface="Arial"/>
                <a:cs typeface="Arial"/>
              </a:rPr>
              <a:t>◦</a:t>
            </a:r>
            <a:r>
              <a:rPr lang="en-US" sz="2000" dirty="0" smtClean="0">
                <a:latin typeface="Arial"/>
                <a:cs typeface="Arial"/>
              </a:rPr>
              <a:t>C and with a p</a:t>
            </a:r>
            <a:r>
              <a:rPr lang="en-US" sz="2000" dirty="0" smtClean="0"/>
              <a:t>ressure of 16.4 atm.  This is an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isobaric (constant pressure) </a:t>
            </a:r>
            <a:r>
              <a:rPr lang="en-US" sz="2000" dirty="0" smtClean="0"/>
              <a:t>flow system with </a:t>
            </a:r>
            <a:r>
              <a:rPr lang="en-US" sz="2000" dirty="0" err="1" smtClean="0"/>
              <a:t>equimolar</a:t>
            </a:r>
            <a:r>
              <a:rPr lang="en-US" sz="2000" dirty="0" smtClean="0"/>
              <a:t> feeds of N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&amp; 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.  Assume the gas mixture behaves like an </a:t>
            </a:r>
            <a:r>
              <a:rPr lang="en-US" sz="2000" dirty="0" smtClean="0">
                <a:solidFill>
                  <a:srgbClr val="7030A0"/>
                </a:solidFill>
              </a:rPr>
              <a:t>ideal gas</a:t>
            </a:r>
            <a:r>
              <a:rPr lang="en-US" sz="2000" dirty="0" smtClean="0"/>
              <a:t>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01934" y="1600200"/>
            <a:ext cx="8513466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00"/>
              </a:spcAft>
            </a:pPr>
            <a:r>
              <a:rPr lang="en-US" sz="2000" dirty="0" smtClean="0">
                <a:solidFill>
                  <a:srgbClr val="7030A0"/>
                </a:solidFill>
              </a:rPr>
              <a:t>Clicker Question 2: Does the volumetric flow rate, </a:t>
            </a:r>
            <a:r>
              <a:rPr lang="en-US" sz="2000" dirty="0" smtClean="0">
                <a:solidFill>
                  <a:srgbClr val="7030A0"/>
                </a:solidFill>
                <a:sym typeface="Symbol"/>
              </a:rPr>
              <a:t>, change as a function of conversion, X</a:t>
            </a:r>
            <a:r>
              <a:rPr lang="en-US" sz="2000" baseline="-25000" dirty="0" smtClean="0">
                <a:solidFill>
                  <a:srgbClr val="7030A0"/>
                </a:solidFill>
                <a:sym typeface="Symbol"/>
              </a:rPr>
              <a:t>A</a:t>
            </a:r>
            <a:r>
              <a:rPr lang="en-US" sz="2000" dirty="0" smtClean="0">
                <a:solidFill>
                  <a:srgbClr val="7030A0"/>
                </a:solidFill>
                <a:sym typeface="Symbol"/>
              </a:rPr>
              <a:t>?</a:t>
            </a:r>
            <a:r>
              <a:rPr lang="en-US" sz="2000" dirty="0" smtClean="0">
                <a:solidFill>
                  <a:srgbClr val="7030A0"/>
                </a:solidFill>
              </a:rPr>
              <a:t> </a:t>
            </a:r>
          </a:p>
          <a:p>
            <a:pPr marL="457200" indent="-457200">
              <a:spcAft>
                <a:spcPts val="200"/>
              </a:spcAft>
              <a:buFont typeface="+mj-lt"/>
              <a:buAutoNum type="alphaLcParenR"/>
            </a:pPr>
            <a:r>
              <a:rPr lang="en-US" sz="2000" dirty="0" smtClean="0">
                <a:solidFill>
                  <a:srgbClr val="7030A0"/>
                </a:solidFill>
              </a:rPr>
              <a:t>Yes</a:t>
            </a:r>
          </a:p>
          <a:p>
            <a:pPr marL="457200" indent="-457200">
              <a:spcAft>
                <a:spcPts val="200"/>
              </a:spcAft>
              <a:buFont typeface="+mj-lt"/>
              <a:buAutoNum type="alphaLcParenR"/>
            </a:pPr>
            <a:r>
              <a:rPr lang="en-US" sz="2000" dirty="0" smtClean="0">
                <a:solidFill>
                  <a:srgbClr val="7030A0"/>
                </a:solidFill>
              </a:rPr>
              <a:t>No</a:t>
            </a:r>
          </a:p>
          <a:p>
            <a:pPr marL="457200" indent="-457200">
              <a:spcAft>
                <a:spcPts val="200"/>
              </a:spcAft>
              <a:buFont typeface="+mj-lt"/>
              <a:buAutoNum type="alphaLcParenR"/>
            </a:pPr>
            <a:r>
              <a:rPr lang="en-US" sz="2000" dirty="0" smtClean="0">
                <a:solidFill>
                  <a:srgbClr val="7030A0"/>
                </a:solidFill>
              </a:rPr>
              <a:t>Not enough information to tell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38109" y="2278968"/>
            <a:ext cx="1371759" cy="3689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9780173"/>
              </p:ext>
            </p:extLst>
          </p:nvPr>
        </p:nvGraphicFramePr>
        <p:xfrm>
          <a:off x="2743200" y="3604147"/>
          <a:ext cx="3505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41" name="Equation" r:id="rId3" imgW="3505200" imgH="762000" progId="Equation.DSMT4">
                  <p:embed/>
                </p:oleObj>
              </mc:Choice>
              <mc:Fallback>
                <p:oleObj name="Equation" r:id="rId3" imgW="3505200" imgH="762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604147"/>
                        <a:ext cx="35052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Arrow Connector 18"/>
          <p:cNvCxnSpPr/>
          <p:nvPr/>
        </p:nvCxnSpPr>
        <p:spPr>
          <a:xfrm rot="5400000">
            <a:off x="4185315" y="3855720"/>
            <a:ext cx="914400" cy="365760"/>
          </a:xfrm>
          <a:prstGeom prst="straightConnector1">
            <a:avLst/>
          </a:prstGeom>
          <a:ln w="190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430066" y="439230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1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rot="5400000">
            <a:off x="4816984" y="3855720"/>
            <a:ext cx="914400" cy="365760"/>
          </a:xfrm>
          <a:prstGeom prst="straightConnector1">
            <a:avLst/>
          </a:prstGeom>
          <a:ln w="1905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061735" y="439230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1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 rot="5400000">
            <a:off x="5337883" y="3855720"/>
            <a:ext cx="914400" cy="365760"/>
          </a:xfrm>
          <a:prstGeom prst="straightConnector1">
            <a:avLst/>
          </a:prstGeom>
          <a:ln w="190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582634" y="439230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1</a:t>
            </a:r>
          </a:p>
        </p:txBody>
      </p:sp>
      <p:graphicFrame>
        <p:nvGraphicFramePr>
          <p:cNvPr id="26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0427876"/>
              </p:ext>
            </p:extLst>
          </p:nvPr>
        </p:nvGraphicFramePr>
        <p:xfrm>
          <a:off x="3891757" y="5207258"/>
          <a:ext cx="1360487" cy="63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42" name="Equation" r:id="rId5" imgW="1485720" imgH="698400" progId="Equation.DSMT4">
                  <p:embed/>
                </p:oleObj>
              </mc:Choice>
              <mc:Fallback>
                <p:oleObj name="Equation" r:id="rId5" imgW="148572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1757" y="5207258"/>
                        <a:ext cx="1360487" cy="639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8" name="Group 27"/>
          <p:cNvGrpSpPr/>
          <p:nvPr/>
        </p:nvGrpSpPr>
        <p:grpSpPr>
          <a:xfrm>
            <a:off x="3105560" y="4813109"/>
            <a:ext cx="3597460" cy="1363395"/>
            <a:chOff x="197427" y="4689764"/>
            <a:chExt cx="3597460" cy="1363395"/>
          </a:xfrm>
        </p:grpSpPr>
        <p:sp>
          <p:nvSpPr>
            <p:cNvPr id="31" name="TextBox 30"/>
            <p:cNvSpPr txBox="1"/>
            <p:nvPr/>
          </p:nvSpPr>
          <p:spPr>
            <a:xfrm>
              <a:off x="197427" y="4689764"/>
              <a:ext cx="35974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006600"/>
                  </a:solidFill>
                </a:rPr>
                <a:t>change in total # moles at X</a:t>
              </a:r>
              <a:r>
                <a:rPr lang="en-US" b="1" baseline="-25000" dirty="0" smtClean="0">
                  <a:solidFill>
                    <a:srgbClr val="006600"/>
                  </a:solidFill>
                </a:rPr>
                <a:t>A</a:t>
              </a:r>
              <a:r>
                <a:rPr lang="en-US" b="1" dirty="0" smtClean="0">
                  <a:solidFill>
                    <a:srgbClr val="006600"/>
                  </a:solidFill>
                </a:rPr>
                <a:t>=1</a:t>
              </a:r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1342032" y="5081155"/>
              <a:ext cx="990600" cy="274320"/>
            </a:xfrm>
            <a:prstGeom prst="roundRect">
              <a:avLst/>
            </a:prstGeom>
            <a:noFill/>
            <a:ln>
              <a:solidFill>
                <a:srgbClr val="0066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1342032" y="5410200"/>
              <a:ext cx="990600" cy="304800"/>
            </a:xfrm>
            <a:prstGeom prst="roundRect">
              <a:avLst/>
            </a:prstGeom>
            <a:noFill/>
            <a:ln>
              <a:solidFill>
                <a:srgbClr val="0066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853315" y="5683827"/>
              <a:ext cx="18603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006600"/>
                  </a:solidFill>
                </a:rPr>
                <a:t>total moles fed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743341" y="6153090"/>
            <a:ext cx="5657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  <a:sym typeface="Symbol"/>
              </a:rPr>
              <a:t>  0, so  changes as a function of conversion</a:t>
            </a:r>
            <a:endParaRPr lang="en-US" sz="2000" dirty="0" smtClean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2638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 animBg="1"/>
      <p:bldP spid="21" grpId="0"/>
      <p:bldP spid="23" grpId="0"/>
      <p:bldP spid="25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44780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u="sng" dirty="0" smtClean="0">
                <a:solidFill>
                  <a:srgbClr val="006600"/>
                </a:solidFill>
              </a:rPr>
              <a:t>Taking H</a:t>
            </a:r>
            <a:r>
              <a:rPr lang="en-US" sz="2000" u="sng" baseline="-25000" dirty="0" smtClean="0">
                <a:solidFill>
                  <a:srgbClr val="006600"/>
                </a:solidFill>
              </a:rPr>
              <a:t>2</a:t>
            </a:r>
            <a:r>
              <a:rPr lang="en-US" sz="2000" u="sng" dirty="0" smtClean="0">
                <a:solidFill>
                  <a:srgbClr val="006600"/>
                </a:solidFill>
              </a:rPr>
              <a:t> as your basis</a:t>
            </a:r>
            <a:r>
              <a:rPr lang="en-US" sz="2000" dirty="0" smtClean="0">
                <a:solidFill>
                  <a:srgbClr val="006600"/>
                </a:solidFill>
              </a:rPr>
              <a:t>, fill in the stoichiometric table for the </a:t>
            </a:r>
            <a:r>
              <a:rPr lang="en-US" sz="2000" dirty="0" err="1" smtClean="0">
                <a:solidFill>
                  <a:srgbClr val="006600"/>
                </a:solidFill>
              </a:rPr>
              <a:t>rxn</a:t>
            </a:r>
            <a:r>
              <a:rPr lang="en-US" sz="2000" dirty="0" smtClean="0">
                <a:solidFill>
                  <a:srgbClr val="006600"/>
                </a:solidFill>
              </a:rPr>
              <a:t> above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98117" y="57090"/>
            <a:ext cx="35477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½ N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(g) + 3/2 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(g) </a:t>
            </a:r>
            <a:r>
              <a:rPr lang="en-US" sz="2000" dirty="0" smtClean="0">
                <a:latin typeface="Arial"/>
                <a:cs typeface="Arial"/>
              </a:rPr>
              <a:t>→ NH</a:t>
            </a:r>
            <a:r>
              <a:rPr lang="en-US" sz="2000" baseline="-25000" dirty="0" smtClean="0">
                <a:latin typeface="Arial"/>
                <a:cs typeface="Arial"/>
              </a:rPr>
              <a:t>3</a:t>
            </a:r>
            <a:r>
              <a:rPr lang="en-US" sz="2000" dirty="0" smtClean="0">
                <a:latin typeface="Arial"/>
                <a:cs typeface="Arial"/>
              </a:rPr>
              <a:t>(g)</a:t>
            </a:r>
            <a:endParaRPr lang="en-US" sz="20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0" y="435114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 formation of ammonia is to be carried out isothermally at 227</a:t>
            </a:r>
            <a:r>
              <a:rPr lang="en-US" sz="2000" baseline="30000" dirty="0" smtClean="0">
                <a:latin typeface="Arial"/>
                <a:cs typeface="Arial"/>
              </a:rPr>
              <a:t>◦</a:t>
            </a:r>
            <a:r>
              <a:rPr lang="en-US" sz="2000" dirty="0" smtClean="0">
                <a:latin typeface="Arial"/>
                <a:cs typeface="Arial"/>
              </a:rPr>
              <a:t>C and with a p</a:t>
            </a:r>
            <a:r>
              <a:rPr lang="en-US" sz="2000" dirty="0" smtClean="0"/>
              <a:t>ressure of 16.4 atm.  This is an isobaric (constant pressure) flow system with </a:t>
            </a:r>
            <a:r>
              <a:rPr lang="en-US" sz="2000" dirty="0" err="1" smtClean="0"/>
              <a:t>equimolar</a:t>
            </a:r>
            <a:r>
              <a:rPr lang="en-US" sz="2000" dirty="0" smtClean="0"/>
              <a:t> feeds of N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&amp; 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.  Assume the gas mixture behaves like an ideal gas.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1885890"/>
            <a:ext cx="68178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33CC"/>
                </a:solidFill>
              </a:rPr>
              <a:t>Normalize in terms of H</a:t>
            </a:r>
            <a:r>
              <a:rPr lang="en-US" sz="2000" baseline="-25000" dirty="0" smtClean="0">
                <a:solidFill>
                  <a:srgbClr val="0033CC"/>
                </a:solidFill>
              </a:rPr>
              <a:t>2</a:t>
            </a:r>
            <a:r>
              <a:rPr lang="en-US" sz="2000" dirty="0" smtClean="0">
                <a:solidFill>
                  <a:srgbClr val="0033CC"/>
                </a:solidFill>
              </a:rPr>
              <a:t> by multiplying the equation by </a:t>
            </a:r>
            <a:r>
              <a:rPr lang="en-US" sz="2000" dirty="0" smtClean="0">
                <a:solidFill>
                  <a:srgbClr val="0033CC"/>
                </a:solidFill>
                <a:latin typeface="Meiryo"/>
                <a:ea typeface="Meiryo"/>
              </a:rPr>
              <a:t>⅔:</a:t>
            </a:r>
            <a:endParaRPr lang="en-US" sz="2000" dirty="0" smtClean="0">
              <a:solidFill>
                <a:srgbClr val="0033C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24200" y="2343090"/>
            <a:ext cx="25506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H</a:t>
            </a:r>
            <a:r>
              <a:rPr lang="en-US" sz="2000" baseline="-25000" dirty="0" smtClean="0"/>
              <a:t>2  </a:t>
            </a:r>
            <a:r>
              <a:rPr lang="en-US" sz="2000" dirty="0" smtClean="0"/>
              <a:t>+ </a:t>
            </a:r>
            <a:r>
              <a:rPr lang="en-US" sz="2000" dirty="0" smtClean="0">
                <a:latin typeface="Meiryo"/>
                <a:ea typeface="Meiryo"/>
              </a:rPr>
              <a:t>⅓</a:t>
            </a:r>
            <a:r>
              <a:rPr lang="en-US" sz="2000" dirty="0" smtClean="0"/>
              <a:t>N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 </a:t>
            </a:r>
            <a:r>
              <a:rPr lang="en-US" sz="2000" dirty="0" smtClean="0">
                <a:latin typeface="Arial"/>
                <a:cs typeface="Arial"/>
              </a:rPr>
              <a:t>→ </a:t>
            </a:r>
            <a:r>
              <a:rPr lang="en-US" sz="2000" dirty="0" smtClean="0">
                <a:latin typeface="Meiryo"/>
                <a:ea typeface="Meiryo"/>
                <a:cs typeface="Arial"/>
              </a:rPr>
              <a:t>⅔</a:t>
            </a:r>
            <a:r>
              <a:rPr lang="en-US" sz="2000" dirty="0" smtClean="0">
                <a:latin typeface="Arial"/>
                <a:cs typeface="Arial"/>
              </a:rPr>
              <a:t>NH</a:t>
            </a:r>
            <a:r>
              <a:rPr lang="en-US" sz="2000" baseline="-25000" dirty="0" smtClean="0">
                <a:latin typeface="Arial"/>
                <a:cs typeface="Arial"/>
              </a:rPr>
              <a:t>3</a:t>
            </a:r>
            <a:endParaRPr lang="en-US" sz="2000" dirty="0" smtClean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0" y="2806402"/>
          <a:ext cx="9144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Compound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Symbol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Change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Out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</a:t>
                      </a:r>
                      <a:r>
                        <a:rPr lang="en-US" baseline="-25000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</a:t>
                      </a:r>
                      <a:r>
                        <a:rPr lang="en-US" baseline="-25000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NH</a:t>
                      </a:r>
                      <a:r>
                        <a:rPr lang="en-US" baseline="-25000" dirty="0" smtClean="0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Total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74072" y="4813002"/>
            <a:ext cx="74320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/>
              <a:t>The feed contains </a:t>
            </a:r>
            <a:r>
              <a:rPr lang="en-US" sz="2000" dirty="0" err="1" smtClean="0"/>
              <a:t>equimolar</a:t>
            </a:r>
            <a:r>
              <a:rPr lang="en-US" sz="2000" dirty="0" smtClean="0"/>
              <a:t> amounts of N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and 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Arial"/>
                <a:cs typeface="Arial"/>
              </a:rPr>
              <a:t>→ F</a:t>
            </a:r>
            <a:r>
              <a:rPr lang="en-US" sz="2000" baseline="-25000" dirty="0" smtClean="0">
                <a:latin typeface="Arial"/>
                <a:cs typeface="Arial"/>
              </a:rPr>
              <a:t>A0</a:t>
            </a:r>
            <a:r>
              <a:rPr lang="en-US" sz="2000" dirty="0" smtClean="0">
                <a:latin typeface="Arial"/>
                <a:cs typeface="Arial"/>
              </a:rPr>
              <a:t> = F</a:t>
            </a:r>
            <a:r>
              <a:rPr lang="en-US" sz="2000" baseline="-25000" dirty="0" smtClean="0">
                <a:latin typeface="Arial"/>
                <a:cs typeface="Arial"/>
              </a:rPr>
              <a:t>B0</a:t>
            </a:r>
            <a:endParaRPr lang="en-US" sz="2000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6563833" y="4813002"/>
            <a:ext cx="535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</a:t>
            </a:r>
            <a:r>
              <a:rPr lang="en-US" sz="2000" baseline="-25000" dirty="0" smtClean="0"/>
              <a:t>A0</a:t>
            </a:r>
            <a:endParaRPr lang="en-US" sz="2000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7193887" y="4813002"/>
            <a:ext cx="5501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</a:t>
            </a:r>
            <a:r>
              <a:rPr lang="en-US" sz="2000" baseline="-25000" dirty="0" smtClean="0"/>
              <a:t>B0</a:t>
            </a:r>
            <a:endParaRPr lang="en-US" sz="2000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387926" y="5181600"/>
            <a:ext cx="41617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/>
              <a:t>The feed does not contain product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08967" y="391858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267200" y="4268872"/>
            <a:ext cx="6786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2F</a:t>
            </a:r>
            <a:r>
              <a:rPr lang="en-US" sz="2000" baseline="-25000" dirty="0" smtClean="0">
                <a:solidFill>
                  <a:schemeClr val="bg1"/>
                </a:solidFill>
              </a:rPr>
              <a:t>A0</a:t>
            </a:r>
            <a:endParaRPr lang="en-US" sz="2000" dirty="0" smtClean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080164" y="3525982"/>
            <a:ext cx="10505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</a:t>
            </a:r>
            <a:r>
              <a:rPr lang="en-US" sz="2000" baseline="-25000" dirty="0" smtClean="0"/>
              <a:t>B0</a:t>
            </a:r>
            <a:r>
              <a:rPr lang="en-US" sz="2000" dirty="0" smtClean="0"/>
              <a:t>=F</a:t>
            </a:r>
            <a:r>
              <a:rPr lang="en-US" sz="2000" baseline="-25000" dirty="0" smtClean="0"/>
              <a:t>A0</a:t>
            </a:r>
            <a:endParaRPr lang="en-US" sz="2000" dirty="0" smtClean="0"/>
          </a:p>
        </p:txBody>
      </p:sp>
      <p:sp>
        <p:nvSpPr>
          <p:cNvPr id="30" name="TextBox 29"/>
          <p:cNvSpPr txBox="1"/>
          <p:nvPr/>
        </p:nvSpPr>
        <p:spPr>
          <a:xfrm>
            <a:off x="391391" y="5543490"/>
            <a:ext cx="12859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/>
              <a:t>Add it up</a:t>
            </a:r>
          </a:p>
        </p:txBody>
      </p:sp>
    </p:spTree>
    <p:extLst>
      <p:ext uri="{BB962C8B-B14F-4D97-AF65-F5344CB8AC3E}">
        <p14:creationId xmlns:p14="http://schemas.microsoft.com/office/powerpoint/2010/main" val="1610677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96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96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0.02616 C 0.02083 -0.07593 0.04167 -0.12547 1.38889E-6 -0.16111 C -0.04167 -0.19676 -0.20851 -0.22709 -0.25 -0.24028 " pathEditMode="relative" rAng="0" ptsTypes="aaA">
                                      <p:cBhvr>
                                        <p:cTn id="3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00" y="-1070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0.02639 C 0.03993 -0.06597 0.08004 -0.10556 0.02674 -0.13195 C -0.02656 -0.15834 -0.17326 -0.17153 -0.31979 -0.18472 " pathEditMode="relative" rAng="0" ptsTypes="aaA">
                                      <p:cBhvr>
                                        <p:cTn id="3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000" y="-7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16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3" grpId="0"/>
      <p:bldP spid="13" grpId="1"/>
      <p:bldP spid="14" grpId="0"/>
      <p:bldP spid="14" grpId="1"/>
      <p:bldP spid="14" grpId="2"/>
      <p:bldP spid="15" grpId="0"/>
      <p:bldP spid="16" grpId="0"/>
      <p:bldP spid="20" grpId="0"/>
      <p:bldP spid="29" grpId="0"/>
      <p:bldP spid="3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44780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Taking 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as your basis, fill in the stoichiometric table for the </a:t>
            </a:r>
            <a:r>
              <a:rPr lang="en-US" sz="2000" dirty="0" err="1" smtClean="0"/>
              <a:t>rxn</a:t>
            </a:r>
            <a:r>
              <a:rPr lang="en-US" sz="2000" dirty="0" smtClean="0"/>
              <a:t> above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98117" y="57090"/>
            <a:ext cx="35477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½ N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(g) + 3/2 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(g) </a:t>
            </a:r>
            <a:r>
              <a:rPr lang="en-US" sz="2000" dirty="0" smtClean="0">
                <a:latin typeface="Arial"/>
                <a:cs typeface="Arial"/>
              </a:rPr>
              <a:t>→ NH</a:t>
            </a:r>
            <a:r>
              <a:rPr lang="en-US" sz="2000" baseline="-25000" dirty="0" smtClean="0">
                <a:latin typeface="Arial"/>
                <a:cs typeface="Arial"/>
              </a:rPr>
              <a:t>3</a:t>
            </a:r>
            <a:r>
              <a:rPr lang="en-US" sz="2000" dirty="0" smtClean="0">
                <a:latin typeface="Arial"/>
                <a:cs typeface="Arial"/>
              </a:rPr>
              <a:t>(g)</a:t>
            </a:r>
            <a:endParaRPr lang="en-US" sz="20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0" y="435114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 formation of ammonia is to be carried out isothermally at 227</a:t>
            </a:r>
            <a:r>
              <a:rPr lang="en-US" sz="2000" baseline="30000" dirty="0" smtClean="0">
                <a:latin typeface="Arial"/>
                <a:cs typeface="Arial"/>
              </a:rPr>
              <a:t>◦</a:t>
            </a:r>
            <a:r>
              <a:rPr lang="en-US" sz="2000" dirty="0" smtClean="0">
                <a:latin typeface="Arial"/>
                <a:cs typeface="Arial"/>
              </a:rPr>
              <a:t>C and with a p</a:t>
            </a:r>
            <a:r>
              <a:rPr lang="en-US" sz="2000" dirty="0" smtClean="0"/>
              <a:t>ressure of 16.4 atm.  This is an isobaric (constant pressure) flow system with </a:t>
            </a:r>
            <a:r>
              <a:rPr lang="en-US" sz="2000" dirty="0" err="1" smtClean="0"/>
              <a:t>equimolar</a:t>
            </a:r>
            <a:r>
              <a:rPr lang="en-US" sz="2000" dirty="0" smtClean="0"/>
              <a:t> feeds of N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&amp; 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. Assume the gas mixture behaves like an ideal gas.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1885890"/>
            <a:ext cx="70487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33CC"/>
                </a:solidFill>
              </a:rPr>
              <a:t>Normalize in terms of H</a:t>
            </a:r>
            <a:r>
              <a:rPr lang="en-US" sz="2000" baseline="-25000" dirty="0" smtClean="0">
                <a:solidFill>
                  <a:srgbClr val="0033CC"/>
                </a:solidFill>
              </a:rPr>
              <a:t>2</a:t>
            </a:r>
            <a:r>
              <a:rPr lang="en-US" sz="2000" dirty="0" smtClean="0">
                <a:solidFill>
                  <a:srgbClr val="0033CC"/>
                </a:solidFill>
              </a:rPr>
              <a:t> by multiplying the equation by </a:t>
            </a:r>
            <a:r>
              <a:rPr lang="en-US" sz="2000" dirty="0" smtClean="0">
                <a:solidFill>
                  <a:srgbClr val="0033CC"/>
                </a:solidFill>
                <a:latin typeface="Meiryo"/>
                <a:ea typeface="Meiryo"/>
              </a:rPr>
              <a:t>⅔:</a:t>
            </a:r>
            <a:endParaRPr lang="en-US" sz="2000" dirty="0" smtClean="0">
              <a:solidFill>
                <a:srgbClr val="0033C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24200" y="2343090"/>
            <a:ext cx="25506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H</a:t>
            </a:r>
            <a:r>
              <a:rPr lang="en-US" sz="2000" baseline="-25000" dirty="0" smtClean="0"/>
              <a:t>2  </a:t>
            </a:r>
            <a:r>
              <a:rPr lang="en-US" sz="2000" dirty="0" smtClean="0"/>
              <a:t>+ </a:t>
            </a:r>
            <a:r>
              <a:rPr lang="en-US" sz="2000" dirty="0" smtClean="0">
                <a:latin typeface="Meiryo"/>
                <a:ea typeface="Meiryo"/>
              </a:rPr>
              <a:t>⅓</a:t>
            </a:r>
            <a:r>
              <a:rPr lang="en-US" sz="2000" dirty="0" smtClean="0"/>
              <a:t>N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 </a:t>
            </a:r>
            <a:r>
              <a:rPr lang="en-US" sz="2000" dirty="0" smtClean="0">
                <a:latin typeface="Arial"/>
                <a:cs typeface="Arial"/>
              </a:rPr>
              <a:t>→ </a:t>
            </a:r>
            <a:r>
              <a:rPr lang="en-US" sz="2000" dirty="0" smtClean="0">
                <a:latin typeface="Meiryo"/>
                <a:ea typeface="Meiryo"/>
                <a:cs typeface="Arial"/>
              </a:rPr>
              <a:t>⅔</a:t>
            </a:r>
            <a:r>
              <a:rPr lang="en-US" sz="2000" dirty="0" smtClean="0">
                <a:latin typeface="Arial"/>
                <a:cs typeface="Arial"/>
              </a:rPr>
              <a:t>NH</a:t>
            </a:r>
            <a:r>
              <a:rPr lang="en-US" sz="2000" baseline="-25000" dirty="0" smtClean="0">
                <a:latin typeface="Arial"/>
                <a:cs typeface="Arial"/>
              </a:rPr>
              <a:t>3</a:t>
            </a:r>
            <a:endParaRPr lang="en-US" sz="2000" dirty="0" smtClean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0" y="2806402"/>
          <a:ext cx="9144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Compound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Symbol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Change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Out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</a:t>
                      </a:r>
                      <a:r>
                        <a:rPr lang="en-US" baseline="-25000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r>
                        <a:rPr lang="en-US" baseline="-25000" dirty="0" smtClean="0"/>
                        <a:t>A0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</a:t>
                      </a:r>
                      <a:r>
                        <a:rPr lang="en-US" baseline="-25000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r>
                        <a:rPr lang="en-US" baseline="-25000" dirty="0" smtClean="0"/>
                        <a:t>B0</a:t>
                      </a:r>
                      <a:r>
                        <a:rPr lang="en-US" baseline="0" dirty="0" smtClean="0"/>
                        <a:t>=F</a:t>
                      </a:r>
                      <a:r>
                        <a:rPr lang="en-US" baseline="-25000" dirty="0" smtClean="0"/>
                        <a:t>A0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NH</a:t>
                      </a:r>
                      <a:r>
                        <a:rPr lang="en-US" baseline="-25000" dirty="0" smtClean="0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Total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2F</a:t>
                      </a:r>
                      <a:r>
                        <a:rPr lang="en-US" baseline="-25000" dirty="0" smtClean="0">
                          <a:solidFill>
                            <a:schemeClr val="bg1"/>
                          </a:solidFill>
                        </a:rPr>
                        <a:t>A0</a:t>
                      </a:r>
                      <a:endParaRPr lang="en-US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228600" y="4724400"/>
            <a:ext cx="18614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Change in H</a:t>
            </a:r>
            <a:r>
              <a:rPr lang="en-US" sz="2000" b="1" baseline="-25000" dirty="0" smtClean="0"/>
              <a:t>2</a:t>
            </a:r>
            <a:r>
              <a:rPr lang="en-US" sz="2000" b="1" dirty="0" smtClean="0"/>
              <a:t>:</a:t>
            </a: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2707481" y="4724400"/>
          <a:ext cx="3729038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16" name="Equation" r:id="rId3" imgW="3695400" imgH="380880" progId="Equation.DSMT4">
                  <p:embed/>
                </p:oleObj>
              </mc:Choice>
              <mc:Fallback>
                <p:oleObj name="Equation" r:id="rId3" imgW="369540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7481" y="4724400"/>
                        <a:ext cx="3729038" cy="38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22"/>
          <p:cNvGrpSpPr/>
          <p:nvPr/>
        </p:nvGrpSpPr>
        <p:grpSpPr>
          <a:xfrm>
            <a:off x="914400" y="5181600"/>
            <a:ext cx="7067550" cy="923330"/>
            <a:chOff x="1427004" y="3539490"/>
            <a:chExt cx="7067550" cy="923330"/>
          </a:xfrm>
        </p:grpSpPr>
        <p:sp>
          <p:nvSpPr>
            <p:cNvPr id="24" name="TextBox 23"/>
            <p:cNvSpPr txBox="1"/>
            <p:nvPr/>
          </p:nvSpPr>
          <p:spPr>
            <a:xfrm>
              <a:off x="1427004" y="3693378"/>
              <a:ext cx="200199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 smtClean="0">
                  <a:solidFill>
                    <a:srgbClr val="0033CC"/>
                  </a:solidFill>
                </a:rPr>
                <a:t>Molar flow rate  A leaves reactor</a:t>
              </a:r>
              <a:endParaRPr lang="en-US" dirty="0">
                <a:solidFill>
                  <a:srgbClr val="0033CC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31658" y="3847266"/>
              <a:ext cx="3337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33CC"/>
                  </a:solidFill>
                </a:rPr>
                <a:t>=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770154" y="3539490"/>
              <a:ext cx="16764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33CC"/>
                  </a:solidFill>
                </a:rPr>
                <a:t>Molar flow rate A is fed to reactor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464096" y="3816489"/>
              <a:ext cx="2872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0033CC"/>
                  </a:solidFill>
                </a:rPr>
                <a:t>-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694876" y="3691890"/>
              <a:ext cx="27996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033CC"/>
                  </a:solidFill>
                </a:rPr>
                <a:t>Molar rate A is consumed in reactor</a:t>
              </a:r>
            </a:p>
          </p:txBody>
        </p:sp>
      </p:grpSp>
      <p:sp>
        <p:nvSpPr>
          <p:cNvPr id="23" name="Rectangle 22"/>
          <p:cNvSpPr/>
          <p:nvPr/>
        </p:nvSpPr>
        <p:spPr>
          <a:xfrm>
            <a:off x="4495800" y="4648200"/>
            <a:ext cx="2057400" cy="533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582111" y="4648200"/>
            <a:ext cx="25618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48B85B"/>
                </a:solidFill>
              </a:rPr>
              <a:t>How much A is consumed in </a:t>
            </a:r>
            <a:r>
              <a:rPr lang="en-US" dirty="0" err="1" smtClean="0">
                <a:solidFill>
                  <a:srgbClr val="48B85B"/>
                </a:solidFill>
              </a:rPr>
              <a:t>mol</a:t>
            </a:r>
            <a:r>
              <a:rPr lang="en-US" dirty="0" smtClean="0">
                <a:solidFill>
                  <a:srgbClr val="48B85B"/>
                </a:solidFill>
              </a:rPr>
              <a:t>/time?</a:t>
            </a:r>
          </a:p>
        </p:txBody>
      </p:sp>
    </p:spTree>
    <p:extLst>
      <p:ext uri="{BB962C8B-B14F-4D97-AF65-F5344CB8AC3E}">
        <p14:creationId xmlns:p14="http://schemas.microsoft.com/office/powerpoint/2010/main" val="3862899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44780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Taking 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as your basis, fill in the stoichiometric table for the </a:t>
            </a:r>
            <a:r>
              <a:rPr lang="en-US" sz="2000" dirty="0" err="1" smtClean="0"/>
              <a:t>rxn</a:t>
            </a:r>
            <a:r>
              <a:rPr lang="en-US" sz="2000" dirty="0" smtClean="0"/>
              <a:t> above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98117" y="57090"/>
            <a:ext cx="35477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½ N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(g) + 3/2 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(g) </a:t>
            </a:r>
            <a:r>
              <a:rPr lang="en-US" sz="2000" dirty="0" smtClean="0">
                <a:latin typeface="Arial"/>
                <a:cs typeface="Arial"/>
              </a:rPr>
              <a:t>→ NH</a:t>
            </a:r>
            <a:r>
              <a:rPr lang="en-US" sz="2000" baseline="-25000" dirty="0" smtClean="0">
                <a:latin typeface="Arial"/>
                <a:cs typeface="Arial"/>
              </a:rPr>
              <a:t>3</a:t>
            </a:r>
            <a:r>
              <a:rPr lang="en-US" sz="2000" dirty="0" smtClean="0">
                <a:latin typeface="Arial"/>
                <a:cs typeface="Arial"/>
              </a:rPr>
              <a:t>(g)</a:t>
            </a:r>
            <a:endParaRPr lang="en-US" sz="20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0" y="435114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 formation of ammonia is to be carried out isothermally at 227</a:t>
            </a:r>
            <a:r>
              <a:rPr lang="en-US" sz="2000" baseline="30000" dirty="0" smtClean="0">
                <a:latin typeface="Arial"/>
                <a:cs typeface="Arial"/>
              </a:rPr>
              <a:t>◦</a:t>
            </a:r>
            <a:r>
              <a:rPr lang="en-US" sz="2000" dirty="0" smtClean="0">
                <a:latin typeface="Arial"/>
                <a:cs typeface="Arial"/>
              </a:rPr>
              <a:t>C and with a p</a:t>
            </a:r>
            <a:r>
              <a:rPr lang="en-US" sz="2000" dirty="0" smtClean="0"/>
              <a:t>ressure of 16.4 atm.  This is an isobaric (constant pressure) flow system with </a:t>
            </a:r>
            <a:r>
              <a:rPr lang="en-US" sz="2000" dirty="0" err="1" smtClean="0"/>
              <a:t>equimolar</a:t>
            </a:r>
            <a:r>
              <a:rPr lang="en-US" sz="2000" dirty="0" smtClean="0"/>
              <a:t> feeds of N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&amp; 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. Assume the gas mixture behaves like an ideal gas.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1885890"/>
            <a:ext cx="68178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33CC"/>
                </a:solidFill>
              </a:rPr>
              <a:t>Normalize in terms of H</a:t>
            </a:r>
            <a:r>
              <a:rPr lang="en-US" sz="2000" baseline="-25000" dirty="0" smtClean="0">
                <a:solidFill>
                  <a:srgbClr val="0033CC"/>
                </a:solidFill>
              </a:rPr>
              <a:t>2</a:t>
            </a:r>
            <a:r>
              <a:rPr lang="en-US" sz="2000" dirty="0" smtClean="0">
                <a:solidFill>
                  <a:srgbClr val="0033CC"/>
                </a:solidFill>
              </a:rPr>
              <a:t> by </a:t>
            </a:r>
            <a:r>
              <a:rPr lang="en-US" sz="2000" dirty="0" err="1" smtClean="0">
                <a:solidFill>
                  <a:srgbClr val="0033CC"/>
                </a:solidFill>
              </a:rPr>
              <a:t>multipyling</a:t>
            </a:r>
            <a:r>
              <a:rPr lang="en-US" sz="2000" dirty="0" smtClean="0">
                <a:solidFill>
                  <a:srgbClr val="0033CC"/>
                </a:solidFill>
              </a:rPr>
              <a:t> the equation by </a:t>
            </a:r>
            <a:r>
              <a:rPr lang="en-US" sz="2000" dirty="0" smtClean="0">
                <a:solidFill>
                  <a:srgbClr val="0033CC"/>
                </a:solidFill>
                <a:latin typeface="Meiryo"/>
                <a:ea typeface="Meiryo"/>
              </a:rPr>
              <a:t>⅔:</a:t>
            </a:r>
            <a:endParaRPr lang="en-US" sz="2000" dirty="0" smtClean="0">
              <a:solidFill>
                <a:srgbClr val="0033C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24200" y="2343090"/>
            <a:ext cx="25506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H</a:t>
            </a:r>
            <a:r>
              <a:rPr lang="en-US" sz="2000" baseline="-25000" dirty="0" smtClean="0"/>
              <a:t>2  </a:t>
            </a:r>
            <a:r>
              <a:rPr lang="en-US" sz="2000" dirty="0" smtClean="0"/>
              <a:t>+ </a:t>
            </a:r>
            <a:r>
              <a:rPr lang="en-US" sz="2000" dirty="0" smtClean="0">
                <a:latin typeface="Meiryo"/>
                <a:ea typeface="Meiryo"/>
              </a:rPr>
              <a:t>⅓</a:t>
            </a:r>
            <a:r>
              <a:rPr lang="en-US" sz="2000" dirty="0" smtClean="0"/>
              <a:t>N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 </a:t>
            </a:r>
            <a:r>
              <a:rPr lang="en-US" sz="2000" dirty="0" smtClean="0">
                <a:latin typeface="Arial"/>
                <a:cs typeface="Arial"/>
              </a:rPr>
              <a:t>→ </a:t>
            </a:r>
            <a:r>
              <a:rPr lang="en-US" sz="2000" dirty="0" smtClean="0">
                <a:latin typeface="Meiryo"/>
                <a:ea typeface="Meiryo"/>
                <a:cs typeface="Arial"/>
              </a:rPr>
              <a:t>⅔</a:t>
            </a:r>
            <a:r>
              <a:rPr lang="en-US" sz="2000" dirty="0" smtClean="0">
                <a:latin typeface="Arial"/>
                <a:cs typeface="Arial"/>
              </a:rPr>
              <a:t>NH</a:t>
            </a:r>
            <a:r>
              <a:rPr lang="en-US" sz="2000" baseline="-25000" dirty="0" smtClean="0">
                <a:latin typeface="Arial"/>
                <a:cs typeface="Arial"/>
              </a:rPr>
              <a:t>3</a:t>
            </a:r>
            <a:endParaRPr lang="en-US" sz="2000" dirty="0" smtClean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0" y="2806402"/>
          <a:ext cx="9144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Compound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Symbol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Change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Out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</a:t>
                      </a:r>
                      <a:r>
                        <a:rPr lang="en-US" baseline="-25000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r>
                        <a:rPr lang="en-US" baseline="-25000" dirty="0" smtClean="0"/>
                        <a:t>A0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-F</a:t>
                      </a:r>
                      <a:r>
                        <a:rPr lang="en-US" baseline="-25000" dirty="0" smtClean="0"/>
                        <a:t>A0</a:t>
                      </a:r>
                      <a:r>
                        <a:rPr lang="en-US" baseline="0" dirty="0" smtClean="0"/>
                        <a:t>X</a:t>
                      </a:r>
                      <a:r>
                        <a:rPr lang="en-US" baseline="-25000" dirty="0" smtClean="0"/>
                        <a:t>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</a:t>
                      </a:r>
                      <a:r>
                        <a:rPr lang="en-US" baseline="-25000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r>
                        <a:rPr lang="en-US" baseline="-25000" dirty="0" smtClean="0"/>
                        <a:t>B0</a:t>
                      </a:r>
                      <a:r>
                        <a:rPr lang="en-US" baseline="0" dirty="0" smtClean="0"/>
                        <a:t>=F</a:t>
                      </a:r>
                      <a:r>
                        <a:rPr lang="en-US" baseline="-25000" dirty="0" smtClean="0"/>
                        <a:t>A0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NH</a:t>
                      </a:r>
                      <a:r>
                        <a:rPr lang="en-US" baseline="-25000" dirty="0" smtClean="0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Total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2F</a:t>
                      </a:r>
                      <a:r>
                        <a:rPr lang="en-US" baseline="-25000" dirty="0" smtClean="0">
                          <a:solidFill>
                            <a:schemeClr val="bg1"/>
                          </a:solidFill>
                        </a:rPr>
                        <a:t>A0</a:t>
                      </a:r>
                      <a:endParaRPr lang="en-US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228600" y="4724400"/>
            <a:ext cx="18614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Change in H</a:t>
            </a:r>
            <a:r>
              <a:rPr lang="en-US" sz="2000" b="1" baseline="-25000" dirty="0" smtClean="0"/>
              <a:t>2</a:t>
            </a:r>
            <a:r>
              <a:rPr lang="en-US" sz="2000" b="1" dirty="0" smtClean="0"/>
              <a:t>:</a:t>
            </a: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2707481" y="4724400"/>
          <a:ext cx="3729038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488" name="Equation" r:id="rId3" imgW="3695400" imgH="380880" progId="Equation.DSMT4">
                  <p:embed/>
                </p:oleObj>
              </mc:Choice>
              <mc:Fallback>
                <p:oleObj name="Equation" r:id="rId3" imgW="369540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7481" y="4724400"/>
                        <a:ext cx="3729038" cy="38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4495800" y="4648200"/>
            <a:ext cx="2057400" cy="533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28600" y="5308540"/>
            <a:ext cx="18614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Change in N</a:t>
            </a:r>
            <a:r>
              <a:rPr lang="en-US" sz="2000" b="1" baseline="-25000" dirty="0" smtClean="0"/>
              <a:t>2</a:t>
            </a:r>
            <a:r>
              <a:rPr lang="en-US" sz="2000" b="1" dirty="0" smtClean="0"/>
              <a:t>:</a:t>
            </a:r>
          </a:p>
        </p:txBody>
      </p:sp>
      <p:graphicFrame>
        <p:nvGraphicFramePr>
          <p:cNvPr id="317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5833537"/>
              </p:ext>
            </p:extLst>
          </p:nvPr>
        </p:nvGraphicFramePr>
        <p:xfrm>
          <a:off x="2133600" y="5334000"/>
          <a:ext cx="1958975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489" name="Equation" r:id="rId5" imgW="1968480" imgH="368280" progId="Equation.DSMT4">
                  <p:embed/>
                </p:oleObj>
              </mc:Choice>
              <mc:Fallback>
                <p:oleObj name="Equation" r:id="rId5" imgW="196848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5334000"/>
                        <a:ext cx="1958975" cy="366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8163010"/>
              </p:ext>
            </p:extLst>
          </p:nvPr>
        </p:nvGraphicFramePr>
        <p:xfrm>
          <a:off x="4191000" y="5340350"/>
          <a:ext cx="293370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490" name="Equation" r:id="rId7" imgW="2946240" imgH="355320" progId="Equation.DSMT4">
                  <p:embed/>
                </p:oleObj>
              </mc:Choice>
              <mc:Fallback>
                <p:oleObj name="Equation" r:id="rId7" imgW="294624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5340350"/>
                        <a:ext cx="2933700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28"/>
          <p:cNvSpPr/>
          <p:nvPr/>
        </p:nvSpPr>
        <p:spPr>
          <a:xfrm>
            <a:off x="5638800" y="5257800"/>
            <a:ext cx="15240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17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3399098"/>
              </p:ext>
            </p:extLst>
          </p:nvPr>
        </p:nvGraphicFramePr>
        <p:xfrm>
          <a:off x="5655049" y="5334663"/>
          <a:ext cx="146685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491" name="Equation" r:id="rId9" imgW="1473120" imgH="355320" progId="Equation.DSMT4">
                  <p:embed/>
                </p:oleObj>
              </mc:Choice>
              <mc:Fallback>
                <p:oleObj name="Equation" r:id="rId9" imgW="147312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5049" y="5334663"/>
                        <a:ext cx="1466850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228600" y="5791200"/>
            <a:ext cx="20473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Change in NH</a:t>
            </a:r>
            <a:r>
              <a:rPr lang="en-US" sz="2000" b="1" baseline="-25000" dirty="0" smtClean="0"/>
              <a:t>3</a:t>
            </a:r>
            <a:r>
              <a:rPr lang="en-US" sz="2000" b="1" dirty="0" smtClean="0"/>
              <a:t>:</a:t>
            </a:r>
          </a:p>
        </p:txBody>
      </p:sp>
      <p:graphicFrame>
        <p:nvGraphicFramePr>
          <p:cNvPr id="317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0405618"/>
              </p:ext>
            </p:extLst>
          </p:nvPr>
        </p:nvGraphicFramePr>
        <p:xfrm>
          <a:off x="2209800" y="5873087"/>
          <a:ext cx="1958975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492" name="Equation" r:id="rId11" imgW="1968480" imgH="368280" progId="Equation.DSMT4">
                  <p:embed/>
                </p:oleObj>
              </mc:Choice>
              <mc:Fallback>
                <p:oleObj name="Equation" r:id="rId11" imgW="196848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873087"/>
                        <a:ext cx="1958975" cy="366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0833579"/>
              </p:ext>
            </p:extLst>
          </p:nvPr>
        </p:nvGraphicFramePr>
        <p:xfrm>
          <a:off x="4230688" y="5871934"/>
          <a:ext cx="2846387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493" name="Equation" r:id="rId12" imgW="2857320" imgH="355320" progId="Equation.DSMT4">
                  <p:embed/>
                </p:oleObj>
              </mc:Choice>
              <mc:Fallback>
                <p:oleObj name="Equation" r:id="rId12" imgW="285732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0688" y="5871934"/>
                        <a:ext cx="2846387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ectangle 30"/>
          <p:cNvSpPr/>
          <p:nvPr/>
        </p:nvSpPr>
        <p:spPr>
          <a:xfrm>
            <a:off x="5715000" y="5803382"/>
            <a:ext cx="15240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175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5606346"/>
              </p:ext>
            </p:extLst>
          </p:nvPr>
        </p:nvGraphicFramePr>
        <p:xfrm>
          <a:off x="5725680" y="5871934"/>
          <a:ext cx="1354138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494" name="Equation" r:id="rId14" imgW="1358640" imgH="355320" progId="Equation.DSMT4">
                  <p:embed/>
                </p:oleObj>
              </mc:Choice>
              <mc:Fallback>
                <p:oleObj name="Equation" r:id="rId14" imgW="135864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5680" y="5871934"/>
                        <a:ext cx="1354138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5825836" y="4308764"/>
            <a:ext cx="11887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-</a:t>
            </a:r>
            <a:r>
              <a:rPr lang="en-US" sz="2000" dirty="0" smtClean="0">
                <a:solidFill>
                  <a:schemeClr val="bg1"/>
                </a:solidFill>
                <a:latin typeface="Meiryo"/>
                <a:ea typeface="Meiryo"/>
              </a:rPr>
              <a:t>⅔F</a:t>
            </a:r>
            <a:r>
              <a:rPr lang="en-US" sz="2000" baseline="-25000" dirty="0" smtClean="0">
                <a:solidFill>
                  <a:schemeClr val="bg1"/>
                </a:solidFill>
                <a:latin typeface="Meiryo"/>
                <a:ea typeface="Meiryo"/>
              </a:rPr>
              <a:t>A0</a:t>
            </a:r>
            <a:r>
              <a:rPr lang="en-US" sz="2000" dirty="0" smtClean="0">
                <a:solidFill>
                  <a:schemeClr val="bg1"/>
                </a:solidFill>
                <a:latin typeface="Meiryo"/>
                <a:ea typeface="Meiryo"/>
              </a:rPr>
              <a:t>X</a:t>
            </a:r>
            <a:r>
              <a:rPr lang="en-US" sz="2000" baseline="-25000" dirty="0" smtClean="0">
                <a:solidFill>
                  <a:schemeClr val="bg1"/>
                </a:solidFill>
                <a:latin typeface="Meiryo"/>
                <a:ea typeface="Meiryo"/>
              </a:rPr>
              <a:t>A</a:t>
            </a:r>
            <a:endParaRPr lang="en-US" sz="2000" dirty="0" smtClean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38645" y="6238672"/>
            <a:ext cx="28905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33CC"/>
                </a:solidFill>
              </a:rPr>
              <a:t>Add up the total change</a:t>
            </a:r>
          </a:p>
        </p:txBody>
      </p:sp>
    </p:spTree>
    <p:extLst>
      <p:ext uri="{BB962C8B-B14F-4D97-AF65-F5344CB8AC3E}">
        <p14:creationId xmlns:p14="http://schemas.microsoft.com/office/powerpoint/2010/main" val="906282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11111E-6 -0.00023 C -1.11111E-6 0.00023 -1.11111E-6 -0.12986 -1.11111E-6 -0.25903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6" y="-129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0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3.61111E-6 -0.00046 C -3.61111E-6 0.00024 -3.61111E-6 -0.14143 -3.61111E-6 -0.28194 " pathEditMode="relative" rAng="0" ptsTypes="aA">
                                      <p:cBhvr>
                                        <p:cTn id="52" dur="10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9" y="-140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19" grpId="0"/>
      <p:bldP spid="29" grpId="0" animBg="1"/>
      <p:bldP spid="29" grpId="1" animBg="1"/>
      <p:bldP spid="30" grpId="0"/>
      <p:bldP spid="31" grpId="0" animBg="1"/>
      <p:bldP spid="31" grpId="1" animBg="1"/>
      <p:bldP spid="32" grpId="0"/>
      <p:bldP spid="3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44780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Taking 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as your basis, fill in the stoichiometric table for the </a:t>
            </a:r>
            <a:r>
              <a:rPr lang="en-US" sz="2000" dirty="0" err="1" smtClean="0"/>
              <a:t>rxn</a:t>
            </a:r>
            <a:r>
              <a:rPr lang="en-US" sz="2000" dirty="0" smtClean="0"/>
              <a:t> above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98117" y="57090"/>
            <a:ext cx="35477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½ N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(g) + 3/2 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(g) </a:t>
            </a:r>
            <a:r>
              <a:rPr lang="en-US" sz="2000" dirty="0" smtClean="0">
                <a:latin typeface="Arial"/>
                <a:cs typeface="Arial"/>
              </a:rPr>
              <a:t>→ NH</a:t>
            </a:r>
            <a:r>
              <a:rPr lang="en-US" sz="2000" baseline="-25000" dirty="0" smtClean="0">
                <a:latin typeface="Arial"/>
                <a:cs typeface="Arial"/>
              </a:rPr>
              <a:t>3</a:t>
            </a:r>
            <a:r>
              <a:rPr lang="en-US" sz="2000" dirty="0" smtClean="0">
                <a:latin typeface="Arial"/>
                <a:cs typeface="Arial"/>
              </a:rPr>
              <a:t>(g)</a:t>
            </a:r>
            <a:endParaRPr lang="en-US" sz="20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0" y="435114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 formation of ammonia is to be carried out isothermally at 227</a:t>
            </a:r>
            <a:r>
              <a:rPr lang="en-US" sz="2000" baseline="30000" dirty="0" smtClean="0">
                <a:latin typeface="Arial"/>
                <a:cs typeface="Arial"/>
              </a:rPr>
              <a:t>◦</a:t>
            </a:r>
            <a:r>
              <a:rPr lang="en-US" sz="2000" dirty="0" smtClean="0">
                <a:latin typeface="Arial"/>
                <a:cs typeface="Arial"/>
              </a:rPr>
              <a:t>C and with a p</a:t>
            </a:r>
            <a:r>
              <a:rPr lang="en-US" sz="2000" dirty="0" smtClean="0"/>
              <a:t>ressure of 16.4 atm.  This is an isobaric (constant pressure) flow system with </a:t>
            </a:r>
            <a:r>
              <a:rPr lang="en-US" sz="2000" dirty="0" err="1" smtClean="0"/>
              <a:t>equimolar</a:t>
            </a:r>
            <a:r>
              <a:rPr lang="en-US" sz="2000" dirty="0" smtClean="0"/>
              <a:t> feeds of N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&amp; 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. Assume the gas mixture behaves like an ideal gas.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1885890"/>
            <a:ext cx="68178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33CC"/>
                </a:solidFill>
              </a:rPr>
              <a:t>Normalize in terms of H</a:t>
            </a:r>
            <a:r>
              <a:rPr lang="en-US" sz="2000" baseline="-25000" dirty="0" smtClean="0">
                <a:solidFill>
                  <a:srgbClr val="0033CC"/>
                </a:solidFill>
              </a:rPr>
              <a:t>2</a:t>
            </a:r>
            <a:r>
              <a:rPr lang="en-US" sz="2000" dirty="0" smtClean="0">
                <a:solidFill>
                  <a:srgbClr val="0033CC"/>
                </a:solidFill>
              </a:rPr>
              <a:t> by </a:t>
            </a:r>
            <a:r>
              <a:rPr lang="en-US" sz="2000" dirty="0" err="1" smtClean="0">
                <a:solidFill>
                  <a:srgbClr val="0033CC"/>
                </a:solidFill>
              </a:rPr>
              <a:t>multipyling</a:t>
            </a:r>
            <a:r>
              <a:rPr lang="en-US" sz="2000" dirty="0" smtClean="0">
                <a:solidFill>
                  <a:srgbClr val="0033CC"/>
                </a:solidFill>
              </a:rPr>
              <a:t> the equation by </a:t>
            </a:r>
            <a:r>
              <a:rPr lang="en-US" sz="2000" dirty="0" smtClean="0">
                <a:solidFill>
                  <a:srgbClr val="0033CC"/>
                </a:solidFill>
                <a:latin typeface="Meiryo"/>
                <a:ea typeface="Meiryo"/>
              </a:rPr>
              <a:t>⅔:</a:t>
            </a:r>
            <a:endParaRPr lang="en-US" sz="2000" dirty="0" smtClean="0">
              <a:solidFill>
                <a:srgbClr val="0033C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24200" y="2343090"/>
            <a:ext cx="25506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H</a:t>
            </a:r>
            <a:r>
              <a:rPr lang="en-US" sz="2000" baseline="-25000" dirty="0" smtClean="0"/>
              <a:t>2  </a:t>
            </a:r>
            <a:r>
              <a:rPr lang="en-US" sz="2000" dirty="0" smtClean="0"/>
              <a:t>+ </a:t>
            </a:r>
            <a:r>
              <a:rPr lang="en-US" sz="2000" dirty="0" smtClean="0">
                <a:latin typeface="Meiryo"/>
                <a:ea typeface="Meiryo"/>
              </a:rPr>
              <a:t>⅓</a:t>
            </a:r>
            <a:r>
              <a:rPr lang="en-US" sz="2000" dirty="0" smtClean="0"/>
              <a:t>N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 </a:t>
            </a:r>
            <a:r>
              <a:rPr lang="en-US" sz="2000" dirty="0" smtClean="0">
                <a:latin typeface="Arial"/>
                <a:cs typeface="Arial"/>
              </a:rPr>
              <a:t>→ </a:t>
            </a:r>
            <a:r>
              <a:rPr lang="en-US" sz="2000" dirty="0" smtClean="0">
                <a:latin typeface="Meiryo"/>
                <a:ea typeface="Meiryo"/>
                <a:cs typeface="Arial"/>
              </a:rPr>
              <a:t>⅔</a:t>
            </a:r>
            <a:r>
              <a:rPr lang="en-US" sz="2000" dirty="0" smtClean="0">
                <a:latin typeface="Arial"/>
                <a:cs typeface="Arial"/>
              </a:rPr>
              <a:t>NH</a:t>
            </a:r>
            <a:r>
              <a:rPr lang="en-US" sz="2000" baseline="-25000" dirty="0" smtClean="0">
                <a:latin typeface="Arial"/>
                <a:cs typeface="Arial"/>
              </a:rPr>
              <a:t>3</a:t>
            </a:r>
            <a:endParaRPr lang="en-US" sz="2000" dirty="0" smtClean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0" y="2806402"/>
          <a:ext cx="9144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Compound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Symbol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Change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Out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</a:t>
                      </a:r>
                      <a:r>
                        <a:rPr lang="en-US" baseline="-25000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r>
                        <a:rPr lang="en-US" baseline="-25000" dirty="0" smtClean="0"/>
                        <a:t>A0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-F</a:t>
                      </a:r>
                      <a:r>
                        <a:rPr lang="en-US" baseline="-25000" dirty="0" smtClean="0"/>
                        <a:t>A0</a:t>
                      </a:r>
                      <a:r>
                        <a:rPr lang="en-US" baseline="0" dirty="0" smtClean="0"/>
                        <a:t>X</a:t>
                      </a:r>
                      <a:r>
                        <a:rPr lang="en-US" baseline="-25000" dirty="0" smtClean="0"/>
                        <a:t>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</a:t>
                      </a:r>
                      <a:r>
                        <a:rPr lang="en-US" baseline="-25000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r>
                        <a:rPr lang="en-US" baseline="-25000" dirty="0" smtClean="0"/>
                        <a:t>B0</a:t>
                      </a:r>
                      <a:r>
                        <a:rPr lang="en-US" baseline="0" dirty="0" smtClean="0"/>
                        <a:t>=F</a:t>
                      </a:r>
                      <a:r>
                        <a:rPr lang="en-US" baseline="-25000" dirty="0" smtClean="0"/>
                        <a:t>A0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-(</a:t>
                      </a:r>
                      <a:r>
                        <a:rPr lang="en-US" dirty="0" smtClean="0">
                          <a:latin typeface="Meiryo"/>
                          <a:ea typeface="Meiryo"/>
                        </a:rPr>
                        <a:t>⅓</a:t>
                      </a:r>
                      <a:r>
                        <a:rPr lang="en-US" dirty="0" smtClean="0"/>
                        <a:t>F</a:t>
                      </a:r>
                      <a:r>
                        <a:rPr lang="en-US" baseline="-25000" dirty="0" smtClean="0"/>
                        <a:t>A0</a:t>
                      </a:r>
                      <a:r>
                        <a:rPr lang="en-US" baseline="0" dirty="0" smtClean="0"/>
                        <a:t>X</a:t>
                      </a:r>
                      <a:r>
                        <a:rPr lang="en-US" baseline="-25000" dirty="0" smtClean="0"/>
                        <a:t>A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NH</a:t>
                      </a:r>
                      <a:r>
                        <a:rPr lang="en-US" baseline="-25000" dirty="0" smtClean="0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Meiryo"/>
                          <a:ea typeface="Meiryo"/>
                        </a:rPr>
                        <a:t>⅔F</a:t>
                      </a:r>
                      <a:r>
                        <a:rPr lang="en-US" baseline="-25000" dirty="0" smtClean="0">
                          <a:latin typeface="Meiryo"/>
                          <a:ea typeface="Meiryo"/>
                        </a:rPr>
                        <a:t>A0</a:t>
                      </a:r>
                      <a:r>
                        <a:rPr lang="en-US" baseline="0" dirty="0" smtClean="0">
                          <a:latin typeface="Meiryo"/>
                          <a:ea typeface="Meiryo"/>
                        </a:rPr>
                        <a:t>X</a:t>
                      </a:r>
                      <a:r>
                        <a:rPr lang="en-US" baseline="-25000" dirty="0" smtClean="0">
                          <a:latin typeface="Meiryo"/>
                          <a:ea typeface="Meiryo"/>
                        </a:rPr>
                        <a:t>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Total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2F</a:t>
                      </a:r>
                      <a:r>
                        <a:rPr lang="en-US" baseline="-25000" dirty="0" smtClean="0">
                          <a:solidFill>
                            <a:schemeClr val="bg1"/>
                          </a:solidFill>
                        </a:rPr>
                        <a:t>A0</a:t>
                      </a:r>
                      <a:endParaRPr lang="en-US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6705600" y="4724400"/>
            <a:ext cx="12330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7030A0"/>
                </a:solidFill>
                <a:latin typeface="Arial"/>
                <a:cs typeface="Arial"/>
              </a:rPr>
              <a:t>←</a:t>
            </a:r>
            <a:r>
              <a:rPr lang="en-US" sz="2000" b="1" dirty="0" smtClean="0">
                <a:solidFill>
                  <a:srgbClr val="7030A0"/>
                </a:solidFill>
              </a:rPr>
              <a:t>H</a:t>
            </a:r>
            <a:r>
              <a:rPr lang="en-US" sz="2000" b="1" baseline="-25000" dirty="0" smtClean="0">
                <a:solidFill>
                  <a:srgbClr val="7030A0"/>
                </a:solidFill>
              </a:rPr>
              <a:t>2</a:t>
            </a:r>
            <a:r>
              <a:rPr lang="en-US" sz="2000" b="1" dirty="0" smtClean="0">
                <a:solidFill>
                  <a:srgbClr val="7030A0"/>
                </a:solidFill>
              </a:rPr>
              <a:t> Out</a:t>
            </a: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2707481" y="4724400"/>
          <a:ext cx="3729038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06" name="Equation" r:id="rId3" imgW="3695400" imgH="380880" progId="Equation.DSMT4">
                  <p:embed/>
                </p:oleObj>
              </mc:Choice>
              <mc:Fallback>
                <p:oleObj name="Equation" r:id="rId3" imgW="3695400" imgH="3808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7481" y="4724400"/>
                        <a:ext cx="3729038" cy="38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3581400" y="4689764"/>
            <a:ext cx="2971800" cy="45720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1583449" y="5312834"/>
            <a:ext cx="5501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N</a:t>
            </a:r>
            <a:r>
              <a:rPr lang="en-US" sz="2000" b="1" baseline="-25000" dirty="0" smtClean="0"/>
              <a:t>2</a:t>
            </a:r>
            <a:r>
              <a:rPr lang="en-US" sz="2000" b="1" dirty="0" smtClean="0"/>
              <a:t>:</a:t>
            </a:r>
          </a:p>
        </p:txBody>
      </p:sp>
      <p:graphicFrame>
        <p:nvGraphicFramePr>
          <p:cNvPr id="317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2816178"/>
              </p:ext>
            </p:extLst>
          </p:nvPr>
        </p:nvGraphicFramePr>
        <p:xfrm>
          <a:off x="2133600" y="5338294"/>
          <a:ext cx="1958975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07" name="Equation" r:id="rId5" imgW="1968480" imgH="368280" progId="Equation.DSMT4">
                  <p:embed/>
                </p:oleObj>
              </mc:Choice>
              <mc:Fallback>
                <p:oleObj name="Equation" r:id="rId5" imgW="1968480" imgH="3682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5338294"/>
                        <a:ext cx="1958975" cy="366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7466866"/>
              </p:ext>
            </p:extLst>
          </p:nvPr>
        </p:nvGraphicFramePr>
        <p:xfrm>
          <a:off x="4191000" y="5344644"/>
          <a:ext cx="293370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08" name="Equation" r:id="rId7" imgW="2946240" imgH="355320" progId="Equation.DSMT4">
                  <p:embed/>
                </p:oleObj>
              </mc:Choice>
              <mc:Fallback>
                <p:oleObj name="Equation" r:id="rId7" imgW="2946240" imgH="35532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5344644"/>
                        <a:ext cx="2933700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28"/>
          <p:cNvSpPr/>
          <p:nvPr/>
        </p:nvSpPr>
        <p:spPr>
          <a:xfrm>
            <a:off x="5014382" y="5262094"/>
            <a:ext cx="2148417" cy="45720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1397501" y="5791200"/>
            <a:ext cx="7360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NH</a:t>
            </a:r>
            <a:r>
              <a:rPr lang="en-US" sz="2000" b="1" baseline="-25000" dirty="0" smtClean="0"/>
              <a:t>3</a:t>
            </a:r>
            <a:r>
              <a:rPr lang="en-US" sz="2000" b="1" dirty="0" smtClean="0"/>
              <a:t>:</a:t>
            </a:r>
          </a:p>
        </p:txBody>
      </p:sp>
      <p:graphicFrame>
        <p:nvGraphicFramePr>
          <p:cNvPr id="317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6935141"/>
              </p:ext>
            </p:extLst>
          </p:nvPr>
        </p:nvGraphicFramePr>
        <p:xfrm>
          <a:off x="2209800" y="5873087"/>
          <a:ext cx="1958975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09" name="Equation" r:id="rId9" imgW="1968480" imgH="368280" progId="Equation.DSMT4">
                  <p:embed/>
                </p:oleObj>
              </mc:Choice>
              <mc:Fallback>
                <p:oleObj name="Equation" r:id="rId9" imgW="1968480" imgH="3682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873087"/>
                        <a:ext cx="1958975" cy="366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931256"/>
              </p:ext>
            </p:extLst>
          </p:nvPr>
        </p:nvGraphicFramePr>
        <p:xfrm>
          <a:off x="4230688" y="5871934"/>
          <a:ext cx="2846387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10" name="Equation" r:id="rId10" imgW="2857320" imgH="355320" progId="Equation.DSMT4">
                  <p:embed/>
                </p:oleObj>
              </mc:Choice>
              <mc:Fallback>
                <p:oleObj name="Equation" r:id="rId10" imgW="2857320" imgH="35532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0688" y="5871934"/>
                        <a:ext cx="2846387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ectangle 30"/>
          <p:cNvSpPr/>
          <p:nvPr/>
        </p:nvSpPr>
        <p:spPr>
          <a:xfrm>
            <a:off x="5029200" y="5803382"/>
            <a:ext cx="2209800" cy="45720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5825836" y="4308764"/>
            <a:ext cx="11887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-</a:t>
            </a:r>
            <a:r>
              <a:rPr lang="en-US" sz="2000" dirty="0" smtClean="0">
                <a:solidFill>
                  <a:schemeClr val="bg1"/>
                </a:solidFill>
                <a:latin typeface="Meiryo"/>
                <a:ea typeface="Meiryo"/>
              </a:rPr>
              <a:t>⅔F</a:t>
            </a:r>
            <a:r>
              <a:rPr lang="en-US" sz="2000" baseline="-25000" dirty="0" smtClean="0">
                <a:solidFill>
                  <a:schemeClr val="bg1"/>
                </a:solidFill>
                <a:latin typeface="Meiryo"/>
                <a:ea typeface="Meiryo"/>
              </a:rPr>
              <a:t>A0</a:t>
            </a:r>
            <a:r>
              <a:rPr lang="en-US" sz="2000" dirty="0" smtClean="0">
                <a:solidFill>
                  <a:schemeClr val="bg1"/>
                </a:solidFill>
                <a:latin typeface="Meiryo"/>
                <a:ea typeface="Meiryo"/>
              </a:rPr>
              <a:t>X</a:t>
            </a:r>
            <a:r>
              <a:rPr lang="en-US" sz="2000" baseline="-25000" dirty="0" smtClean="0">
                <a:solidFill>
                  <a:schemeClr val="bg1"/>
                </a:solidFill>
                <a:latin typeface="Meiryo"/>
                <a:ea typeface="Meiryo"/>
              </a:rPr>
              <a:t>A</a:t>
            </a:r>
            <a:endParaRPr lang="en-US" sz="2000" dirty="0" smtClean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072770" y="5277620"/>
            <a:ext cx="12330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7030A0"/>
                </a:solidFill>
                <a:latin typeface="Arial"/>
                <a:cs typeface="Arial"/>
              </a:rPr>
              <a:t>←</a:t>
            </a:r>
            <a:r>
              <a:rPr lang="en-US" sz="2000" b="1" dirty="0" smtClean="0">
                <a:solidFill>
                  <a:srgbClr val="7030A0"/>
                </a:solidFill>
              </a:rPr>
              <a:t>N</a:t>
            </a:r>
            <a:r>
              <a:rPr lang="en-US" sz="2000" b="1" baseline="-25000" dirty="0" smtClean="0">
                <a:solidFill>
                  <a:srgbClr val="7030A0"/>
                </a:solidFill>
              </a:rPr>
              <a:t>2</a:t>
            </a:r>
            <a:r>
              <a:rPr lang="en-US" sz="2000" b="1" dirty="0" smtClean="0">
                <a:solidFill>
                  <a:srgbClr val="7030A0"/>
                </a:solidFill>
              </a:rPr>
              <a:t> Out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204388" y="5825836"/>
            <a:ext cx="14189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7030A0"/>
                </a:solidFill>
                <a:latin typeface="Arial"/>
                <a:cs typeface="Arial"/>
              </a:rPr>
              <a:t>←</a:t>
            </a:r>
            <a:r>
              <a:rPr lang="en-US" sz="2000" b="1" dirty="0" smtClean="0">
                <a:solidFill>
                  <a:srgbClr val="7030A0"/>
                </a:solidFill>
              </a:rPr>
              <a:t>NH</a:t>
            </a:r>
            <a:r>
              <a:rPr lang="en-US" sz="2000" b="1" baseline="-25000" dirty="0" smtClean="0">
                <a:solidFill>
                  <a:srgbClr val="7030A0"/>
                </a:solidFill>
              </a:rPr>
              <a:t>3</a:t>
            </a:r>
            <a:r>
              <a:rPr lang="en-US" sz="2000" b="1" dirty="0" smtClean="0">
                <a:solidFill>
                  <a:srgbClr val="7030A0"/>
                </a:solidFill>
              </a:rPr>
              <a:t> Out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581899" y="3165764"/>
            <a:ext cx="12934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Meiryo"/>
                <a:ea typeface="Meiryo"/>
              </a:rPr>
              <a:t>F</a:t>
            </a:r>
            <a:r>
              <a:rPr lang="en-US" sz="2000" baseline="-25000" dirty="0" smtClean="0">
                <a:latin typeface="Meiryo"/>
                <a:ea typeface="Meiryo"/>
              </a:rPr>
              <a:t>A0</a:t>
            </a:r>
            <a:r>
              <a:rPr lang="en-US" sz="2000" dirty="0" smtClean="0">
                <a:latin typeface="Meiryo"/>
                <a:ea typeface="Meiryo"/>
              </a:rPr>
              <a:t>-F</a:t>
            </a:r>
            <a:r>
              <a:rPr lang="en-US" sz="2000" baseline="-25000" dirty="0" smtClean="0">
                <a:latin typeface="Meiryo"/>
                <a:ea typeface="Meiryo"/>
              </a:rPr>
              <a:t>A0</a:t>
            </a:r>
            <a:r>
              <a:rPr lang="en-US" sz="2000" dirty="0" smtClean="0">
                <a:latin typeface="Meiryo"/>
                <a:ea typeface="Meiryo"/>
              </a:rPr>
              <a:t>X</a:t>
            </a:r>
            <a:r>
              <a:rPr lang="en-US" sz="2000" baseline="-25000" dirty="0" smtClean="0">
                <a:latin typeface="Meiryo"/>
                <a:ea typeface="Meiryo"/>
              </a:rPr>
              <a:t>A</a:t>
            </a:r>
            <a:endParaRPr lang="en-US" sz="2000" dirty="0" smtClean="0"/>
          </a:p>
        </p:txBody>
      </p:sp>
      <p:sp>
        <p:nvSpPr>
          <p:cNvPr id="27" name="TextBox 26"/>
          <p:cNvSpPr txBox="1"/>
          <p:nvPr/>
        </p:nvSpPr>
        <p:spPr>
          <a:xfrm>
            <a:off x="7346373" y="3546764"/>
            <a:ext cx="17952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Meiryo"/>
                <a:ea typeface="Meiryo"/>
              </a:rPr>
              <a:t>F</a:t>
            </a:r>
            <a:r>
              <a:rPr lang="en-US" sz="2000" baseline="-25000" dirty="0" smtClean="0">
                <a:latin typeface="Meiryo"/>
                <a:ea typeface="Meiryo"/>
              </a:rPr>
              <a:t>A0</a:t>
            </a:r>
            <a:r>
              <a:rPr lang="en-US" sz="2000" dirty="0" smtClean="0">
                <a:latin typeface="Meiryo"/>
                <a:ea typeface="Meiryo"/>
              </a:rPr>
              <a:t>-(⅓F</a:t>
            </a:r>
            <a:r>
              <a:rPr lang="en-US" sz="2000" baseline="-25000" dirty="0" smtClean="0">
                <a:latin typeface="Meiryo"/>
                <a:ea typeface="Meiryo"/>
              </a:rPr>
              <a:t>A0</a:t>
            </a:r>
            <a:r>
              <a:rPr lang="en-US" sz="2000" dirty="0" smtClean="0">
                <a:latin typeface="Meiryo"/>
                <a:ea typeface="Meiryo"/>
              </a:rPr>
              <a:t>X</a:t>
            </a:r>
            <a:r>
              <a:rPr lang="en-US" sz="2000" baseline="-25000" dirty="0" smtClean="0">
                <a:latin typeface="Meiryo"/>
                <a:ea typeface="Meiryo"/>
              </a:rPr>
              <a:t>A</a:t>
            </a:r>
            <a:r>
              <a:rPr lang="en-US" sz="2000" dirty="0" smtClean="0">
                <a:latin typeface="Meiryo"/>
                <a:ea typeface="Meiryo"/>
              </a:rPr>
              <a:t>)</a:t>
            </a:r>
            <a:endParaRPr lang="en-US" sz="2000" dirty="0" smtClean="0"/>
          </a:p>
        </p:txBody>
      </p:sp>
      <p:sp>
        <p:nvSpPr>
          <p:cNvPr id="28" name="TextBox 27"/>
          <p:cNvSpPr txBox="1"/>
          <p:nvPr/>
        </p:nvSpPr>
        <p:spPr>
          <a:xfrm>
            <a:off x="7716984" y="3932899"/>
            <a:ext cx="1103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Meiryo"/>
                <a:ea typeface="Meiryo"/>
              </a:rPr>
              <a:t>⅔F</a:t>
            </a:r>
            <a:r>
              <a:rPr lang="en-US" sz="2000" baseline="-25000" dirty="0" smtClean="0">
                <a:latin typeface="Meiryo"/>
                <a:ea typeface="Meiryo"/>
              </a:rPr>
              <a:t>A0</a:t>
            </a:r>
            <a:r>
              <a:rPr lang="en-US" sz="2000" dirty="0" smtClean="0">
                <a:latin typeface="Meiryo"/>
                <a:ea typeface="Meiryo"/>
              </a:rPr>
              <a:t>X</a:t>
            </a:r>
            <a:r>
              <a:rPr lang="en-US" sz="2000" baseline="-25000" dirty="0" smtClean="0">
                <a:latin typeface="Meiryo"/>
                <a:ea typeface="Meiryo"/>
              </a:rPr>
              <a:t>A</a:t>
            </a:r>
            <a:endParaRPr lang="en-US" sz="2000" dirty="0" smtClean="0"/>
          </a:p>
        </p:txBody>
      </p:sp>
      <p:sp>
        <p:nvSpPr>
          <p:cNvPr id="33" name="TextBox 32"/>
          <p:cNvSpPr txBox="1"/>
          <p:nvPr/>
        </p:nvSpPr>
        <p:spPr>
          <a:xfrm>
            <a:off x="7436425" y="4282726"/>
            <a:ext cx="15990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  <a:latin typeface="Meiryo"/>
                <a:ea typeface="Meiryo"/>
              </a:rPr>
              <a:t>F</a:t>
            </a:r>
            <a:r>
              <a:rPr lang="en-US" sz="2000" baseline="-25000" dirty="0" smtClean="0">
                <a:solidFill>
                  <a:schemeClr val="bg1"/>
                </a:solidFill>
                <a:latin typeface="Meiryo"/>
                <a:ea typeface="Meiryo"/>
              </a:rPr>
              <a:t>A0</a:t>
            </a:r>
            <a:r>
              <a:rPr lang="en-US" sz="2000" dirty="0" smtClean="0">
                <a:solidFill>
                  <a:schemeClr val="bg1"/>
                </a:solidFill>
                <a:latin typeface="Meiryo"/>
                <a:ea typeface="Meiryo"/>
              </a:rPr>
              <a:t>(2-⅔X</a:t>
            </a:r>
            <a:r>
              <a:rPr lang="en-US" sz="2000" baseline="-25000" dirty="0" smtClean="0">
                <a:solidFill>
                  <a:schemeClr val="bg1"/>
                </a:solidFill>
                <a:latin typeface="Meiryo"/>
                <a:ea typeface="Meiryo"/>
              </a:rPr>
              <a:t>A</a:t>
            </a:r>
            <a:r>
              <a:rPr lang="en-US" sz="2000" dirty="0" smtClean="0">
                <a:solidFill>
                  <a:schemeClr val="bg1"/>
                </a:solidFill>
                <a:latin typeface="Meiryo"/>
                <a:ea typeface="Meiryo"/>
              </a:rPr>
              <a:t>)</a:t>
            </a:r>
            <a:endParaRPr lang="en-US" sz="2000" dirty="0" smtClean="0">
              <a:solidFill>
                <a:schemeClr val="bg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38645" y="6238672"/>
            <a:ext cx="31053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33CC"/>
                </a:solidFill>
              </a:rPr>
              <a:t>Add up the total change</a:t>
            </a:r>
          </a:p>
        </p:txBody>
      </p:sp>
      <p:grpSp>
        <p:nvGrpSpPr>
          <p:cNvPr id="39" name="Group 38"/>
          <p:cNvGrpSpPr/>
          <p:nvPr/>
        </p:nvGrpSpPr>
        <p:grpSpPr>
          <a:xfrm>
            <a:off x="7422573" y="2133600"/>
            <a:ext cx="1254899" cy="1828800"/>
            <a:chOff x="7422573" y="2133600"/>
            <a:chExt cx="1254899" cy="1828800"/>
          </a:xfrm>
        </p:grpSpPr>
        <p:sp>
          <p:nvSpPr>
            <p:cNvPr id="35" name="Oval 34"/>
            <p:cNvSpPr/>
            <p:nvPr/>
          </p:nvSpPr>
          <p:spPr>
            <a:xfrm>
              <a:off x="7422573" y="3505200"/>
              <a:ext cx="381000" cy="457200"/>
            </a:xfrm>
            <a:prstGeom prst="ellipse">
              <a:avLst/>
            </a:prstGeom>
            <a:noFill/>
            <a:ln>
              <a:solidFill>
                <a:srgbClr val="FA06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" name="Straight Arrow Connector 36"/>
            <p:cNvCxnSpPr/>
            <p:nvPr/>
          </p:nvCxnSpPr>
          <p:spPr>
            <a:xfrm rot="5400000" flipH="1" flipV="1">
              <a:off x="7124700" y="2857500"/>
              <a:ext cx="1066800" cy="228600"/>
            </a:xfrm>
            <a:prstGeom prst="straightConnector1">
              <a:avLst/>
            </a:prstGeom>
            <a:ln w="28575">
              <a:solidFill>
                <a:srgbClr val="FA061D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7626928" y="2133600"/>
              <a:ext cx="105054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0000"/>
                  </a:solidFill>
                </a:rPr>
                <a:t>F</a:t>
              </a:r>
              <a:r>
                <a:rPr lang="en-US" sz="2000" baseline="-25000" dirty="0" smtClean="0">
                  <a:solidFill>
                    <a:srgbClr val="FF0000"/>
                  </a:solidFill>
                </a:rPr>
                <a:t>B0</a:t>
              </a:r>
              <a:r>
                <a:rPr lang="en-US" sz="2000" dirty="0" smtClean="0">
                  <a:solidFill>
                    <a:srgbClr val="FF0000"/>
                  </a:solidFill>
                </a:rPr>
                <a:t>=F</a:t>
              </a:r>
              <a:r>
                <a:rPr lang="en-US" sz="2000" baseline="-25000" dirty="0" smtClean="0">
                  <a:solidFill>
                    <a:srgbClr val="FF0000"/>
                  </a:solidFill>
                </a:rPr>
                <a:t>A0</a:t>
              </a:r>
              <a:endParaRPr lang="en-US" sz="2000" dirty="0" smtClean="0">
                <a:solidFill>
                  <a:srgbClr val="FF0000"/>
                </a:solidFill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5029200" y="5844946"/>
            <a:ext cx="1078943" cy="762000"/>
            <a:chOff x="5029200" y="6096000"/>
            <a:chExt cx="1078943" cy="762000"/>
          </a:xfrm>
        </p:grpSpPr>
        <p:sp>
          <p:nvSpPr>
            <p:cNvPr id="40" name="Oval 39"/>
            <p:cNvSpPr/>
            <p:nvPr/>
          </p:nvSpPr>
          <p:spPr>
            <a:xfrm>
              <a:off x="5029200" y="6096000"/>
              <a:ext cx="457200" cy="457200"/>
            </a:xfrm>
            <a:prstGeom prst="ellipse">
              <a:avLst/>
            </a:prstGeom>
            <a:noFill/>
            <a:ln>
              <a:solidFill>
                <a:srgbClr val="FA061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Arrow Connector 41"/>
            <p:cNvCxnSpPr>
              <a:stCxn id="40" idx="5"/>
              <a:endCxn id="43" idx="1"/>
            </p:cNvCxnSpPr>
            <p:nvPr/>
          </p:nvCxnSpPr>
          <p:spPr>
            <a:xfrm rot="16200000" flipH="1">
              <a:off x="5514277" y="6391413"/>
              <a:ext cx="171700" cy="361364"/>
            </a:xfrm>
            <a:prstGeom prst="straightConnector1">
              <a:avLst/>
            </a:prstGeom>
            <a:ln w="28575">
              <a:solidFill>
                <a:srgbClr val="FA061D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>
              <a:off x="5780809" y="645789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0000"/>
                  </a:solidFill>
                </a:rPr>
                <a:t>0</a:t>
              </a:r>
            </a:p>
          </p:txBody>
        </p:sp>
      </p:grpSp>
      <p:sp>
        <p:nvSpPr>
          <p:cNvPr id="8" name="Rectangle 7"/>
          <p:cNvSpPr/>
          <p:nvPr/>
        </p:nvSpPr>
        <p:spPr>
          <a:xfrm>
            <a:off x="7803573" y="2831275"/>
            <a:ext cx="873899" cy="320040"/>
          </a:xfrm>
          <a:prstGeom prst="rect">
            <a:avLst/>
          </a:prstGeom>
          <a:noFill/>
          <a:ln>
            <a:solidFill>
              <a:srgbClr val="FFFF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2575560" y="4685124"/>
            <a:ext cx="548640" cy="457200"/>
          </a:xfrm>
          <a:prstGeom prst="round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1546580" y="4736275"/>
            <a:ext cx="58702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/>
              <a:t>H</a:t>
            </a:r>
            <a:r>
              <a:rPr lang="en-US" sz="2200" b="1" baseline="-25000" dirty="0" smtClean="0"/>
              <a:t>2</a:t>
            </a:r>
            <a:r>
              <a:rPr lang="en-US" sz="2200" b="1" dirty="0" smtClean="0"/>
              <a:t>: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4465742" y="5348459"/>
            <a:ext cx="365760" cy="365760"/>
          </a:xfrm>
          <a:prstGeom prst="round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ounded Rectangle 45"/>
          <p:cNvSpPr/>
          <p:nvPr/>
        </p:nvSpPr>
        <p:spPr>
          <a:xfrm>
            <a:off x="4507675" y="5853940"/>
            <a:ext cx="365760" cy="365760"/>
          </a:xfrm>
          <a:prstGeom prst="round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3" grpId="0" animBg="1"/>
      <p:bldP spid="29" grpId="0" animBg="1"/>
      <p:bldP spid="31" grpId="0" animBg="1"/>
      <p:bldP spid="24" grpId="0"/>
      <p:bldP spid="25" grpId="0"/>
      <p:bldP spid="26" grpId="0"/>
      <p:bldP spid="27" grpId="0"/>
      <p:bldP spid="28" grpId="0"/>
      <p:bldP spid="33" grpId="0"/>
      <p:bldP spid="34" grpId="0"/>
      <p:bldP spid="8" grpId="0" animBg="1"/>
      <p:bldP spid="9" grpId="0" animBg="1"/>
      <p:bldP spid="45" grpId="0" animBg="1"/>
      <p:bldP spid="4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381000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 formation of ammonia is to be carried out isothermally at 227</a:t>
            </a:r>
            <a:r>
              <a:rPr lang="en-US" sz="2000" baseline="30000" dirty="0" smtClean="0">
                <a:latin typeface="Arial"/>
                <a:cs typeface="Arial"/>
              </a:rPr>
              <a:t>◦</a:t>
            </a:r>
            <a:r>
              <a:rPr lang="en-US" sz="2000" dirty="0" smtClean="0">
                <a:latin typeface="Arial"/>
                <a:cs typeface="Arial"/>
              </a:rPr>
              <a:t>C and with a p</a:t>
            </a:r>
            <a:r>
              <a:rPr lang="en-US" sz="2000" dirty="0" smtClean="0"/>
              <a:t>ressure of 16.4 atm.  This is an isobaric (constant pressure) flow system with </a:t>
            </a:r>
            <a:r>
              <a:rPr lang="en-US" sz="2000" dirty="0" err="1" smtClean="0"/>
              <a:t>equimolar</a:t>
            </a:r>
            <a:r>
              <a:rPr lang="en-US" sz="2000" dirty="0" smtClean="0"/>
              <a:t> feeds of N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&amp; 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. Assume the gas mixture behaves like an ideal gas.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24200" y="0"/>
            <a:ext cx="25506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H</a:t>
            </a:r>
            <a:r>
              <a:rPr lang="en-US" sz="2000" baseline="-25000" dirty="0" smtClean="0"/>
              <a:t>2  </a:t>
            </a:r>
            <a:r>
              <a:rPr lang="en-US" sz="2000" dirty="0" smtClean="0"/>
              <a:t>+ </a:t>
            </a:r>
            <a:r>
              <a:rPr lang="en-US" sz="2000" dirty="0" smtClean="0">
                <a:latin typeface="Meiryo"/>
                <a:ea typeface="Meiryo"/>
              </a:rPr>
              <a:t>⅓</a:t>
            </a:r>
            <a:r>
              <a:rPr lang="en-US" sz="2000" dirty="0" smtClean="0"/>
              <a:t>N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 </a:t>
            </a:r>
            <a:r>
              <a:rPr lang="en-US" sz="2000" dirty="0" smtClean="0">
                <a:latin typeface="Arial"/>
                <a:cs typeface="Arial"/>
              </a:rPr>
              <a:t>→ </a:t>
            </a:r>
            <a:r>
              <a:rPr lang="en-US" sz="2000" dirty="0" smtClean="0">
                <a:latin typeface="Meiryo"/>
                <a:ea typeface="Meiryo"/>
                <a:cs typeface="Arial"/>
              </a:rPr>
              <a:t>⅔</a:t>
            </a:r>
            <a:r>
              <a:rPr lang="en-US" sz="2000" dirty="0" smtClean="0">
                <a:latin typeface="Arial"/>
                <a:cs typeface="Arial"/>
              </a:rPr>
              <a:t>NH</a:t>
            </a:r>
            <a:r>
              <a:rPr lang="en-US" sz="2000" baseline="-25000" dirty="0" smtClean="0">
                <a:latin typeface="Arial"/>
                <a:cs typeface="Arial"/>
              </a:rPr>
              <a:t>3</a:t>
            </a:r>
            <a:endParaRPr lang="en-US" sz="2000" dirty="0" smtClean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0" y="1431826"/>
          <a:ext cx="9144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Compound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Symbol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Change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Out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</a:t>
                      </a:r>
                      <a:r>
                        <a:rPr lang="en-US" baseline="-25000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r>
                        <a:rPr lang="en-US" baseline="-25000" dirty="0" smtClean="0"/>
                        <a:t>A0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-F</a:t>
                      </a:r>
                      <a:r>
                        <a:rPr lang="en-US" baseline="-25000" dirty="0" smtClean="0"/>
                        <a:t>A0</a:t>
                      </a:r>
                      <a:r>
                        <a:rPr lang="en-US" baseline="0" dirty="0" smtClean="0"/>
                        <a:t>X</a:t>
                      </a:r>
                      <a:r>
                        <a:rPr lang="en-US" baseline="-25000" dirty="0" smtClean="0"/>
                        <a:t>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r>
                        <a:rPr lang="en-US" baseline="-25000" dirty="0" smtClean="0"/>
                        <a:t>A0</a:t>
                      </a:r>
                      <a:r>
                        <a:rPr lang="en-US" baseline="0" dirty="0" smtClean="0"/>
                        <a:t>-F</a:t>
                      </a:r>
                      <a:r>
                        <a:rPr lang="en-US" baseline="-25000" dirty="0" smtClean="0"/>
                        <a:t>A0</a:t>
                      </a:r>
                      <a:r>
                        <a:rPr lang="en-US" baseline="0" dirty="0" smtClean="0"/>
                        <a:t>X</a:t>
                      </a:r>
                      <a:r>
                        <a:rPr lang="en-US" baseline="-25000" dirty="0" smtClean="0"/>
                        <a:t>A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</a:t>
                      </a:r>
                      <a:r>
                        <a:rPr lang="en-US" baseline="-25000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r>
                        <a:rPr lang="en-US" baseline="-25000" dirty="0" smtClean="0"/>
                        <a:t>B0</a:t>
                      </a:r>
                      <a:r>
                        <a:rPr lang="en-US" baseline="0" dirty="0" smtClean="0"/>
                        <a:t>=F</a:t>
                      </a:r>
                      <a:r>
                        <a:rPr lang="en-US" baseline="-25000" dirty="0" smtClean="0"/>
                        <a:t>A0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-(</a:t>
                      </a:r>
                      <a:r>
                        <a:rPr lang="en-US" dirty="0" smtClean="0">
                          <a:latin typeface="Meiryo"/>
                          <a:ea typeface="Meiryo"/>
                        </a:rPr>
                        <a:t>⅓</a:t>
                      </a:r>
                      <a:r>
                        <a:rPr lang="en-US" dirty="0" smtClean="0"/>
                        <a:t>F</a:t>
                      </a:r>
                      <a:r>
                        <a:rPr lang="en-US" baseline="-25000" dirty="0" smtClean="0"/>
                        <a:t>A0</a:t>
                      </a:r>
                      <a:r>
                        <a:rPr lang="en-US" baseline="0" dirty="0" smtClean="0"/>
                        <a:t>X</a:t>
                      </a:r>
                      <a:r>
                        <a:rPr lang="en-US" baseline="-25000" dirty="0" smtClean="0"/>
                        <a:t>A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F</a:t>
                      </a:r>
                      <a:r>
                        <a:rPr lang="en-US" baseline="-25000" dirty="0" smtClean="0"/>
                        <a:t>A0</a:t>
                      </a:r>
                      <a:r>
                        <a:rPr lang="en-US" baseline="0" dirty="0" smtClean="0"/>
                        <a:t>-(</a:t>
                      </a:r>
                      <a:r>
                        <a:rPr lang="en-US" baseline="0" dirty="0" smtClean="0">
                          <a:latin typeface="Meiryo"/>
                          <a:ea typeface="Meiryo"/>
                        </a:rPr>
                        <a:t>⅓</a:t>
                      </a:r>
                      <a:r>
                        <a:rPr lang="en-US" baseline="0" dirty="0" smtClean="0"/>
                        <a:t>F</a:t>
                      </a:r>
                      <a:r>
                        <a:rPr lang="en-US" baseline="-25000" dirty="0" smtClean="0"/>
                        <a:t>A0</a:t>
                      </a:r>
                      <a:r>
                        <a:rPr lang="en-US" baseline="0" dirty="0" smtClean="0"/>
                        <a:t>X</a:t>
                      </a:r>
                      <a:r>
                        <a:rPr lang="en-US" baseline="-25000" dirty="0" smtClean="0"/>
                        <a:t>A</a:t>
                      </a:r>
                      <a:r>
                        <a:rPr lang="en-US" baseline="0" dirty="0" smtClean="0"/>
                        <a:t>)</a:t>
                      </a:r>
                      <a:endParaRPr lang="en-US" dirty="0" smtClean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NH</a:t>
                      </a:r>
                      <a:r>
                        <a:rPr lang="en-US" baseline="-25000" dirty="0" smtClean="0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Meiryo"/>
                          <a:ea typeface="Meiryo"/>
                        </a:rPr>
                        <a:t>⅔F</a:t>
                      </a:r>
                      <a:r>
                        <a:rPr lang="en-US" baseline="-25000" dirty="0" smtClean="0">
                          <a:latin typeface="Meiryo"/>
                          <a:ea typeface="Meiryo"/>
                        </a:rPr>
                        <a:t>A0</a:t>
                      </a:r>
                      <a:r>
                        <a:rPr lang="en-US" baseline="0" dirty="0" smtClean="0">
                          <a:latin typeface="Meiryo"/>
                          <a:ea typeface="Meiryo"/>
                        </a:rPr>
                        <a:t>X</a:t>
                      </a:r>
                      <a:r>
                        <a:rPr lang="en-US" baseline="-25000" dirty="0" smtClean="0">
                          <a:latin typeface="Meiryo"/>
                          <a:ea typeface="Meiryo"/>
                        </a:rPr>
                        <a:t>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Meiryo"/>
                          <a:ea typeface="Meiryo"/>
                        </a:rPr>
                        <a:t>⅔F</a:t>
                      </a:r>
                      <a:r>
                        <a:rPr lang="en-US" baseline="-25000" dirty="0" smtClean="0">
                          <a:latin typeface="Meiryo"/>
                          <a:ea typeface="Meiryo"/>
                        </a:rPr>
                        <a:t>A0</a:t>
                      </a:r>
                      <a:r>
                        <a:rPr lang="en-US" baseline="0" dirty="0" smtClean="0">
                          <a:latin typeface="Meiryo"/>
                          <a:ea typeface="Meiryo"/>
                        </a:rPr>
                        <a:t>X</a:t>
                      </a:r>
                      <a:r>
                        <a:rPr lang="en-US" baseline="-25000" dirty="0" smtClean="0">
                          <a:latin typeface="Meiryo"/>
                          <a:ea typeface="Meiryo"/>
                        </a:rPr>
                        <a:t>A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Total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2F</a:t>
                      </a:r>
                      <a:r>
                        <a:rPr lang="en-US" baseline="-25000" dirty="0" smtClean="0">
                          <a:solidFill>
                            <a:schemeClr val="bg1"/>
                          </a:solidFill>
                        </a:rPr>
                        <a:t>A0</a:t>
                      </a:r>
                      <a:endParaRPr lang="en-US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bg1"/>
                          </a:solidFill>
                          <a:latin typeface="Meiryo"/>
                          <a:ea typeface="Meiryo"/>
                        </a:rPr>
                        <a:t>-⅔F</a:t>
                      </a:r>
                      <a:r>
                        <a:rPr lang="en-US" b="0" baseline="-25000" dirty="0" smtClean="0">
                          <a:solidFill>
                            <a:schemeClr val="bg1"/>
                          </a:solidFill>
                          <a:latin typeface="Meiryo"/>
                          <a:ea typeface="Meiryo"/>
                        </a:rPr>
                        <a:t>A0</a:t>
                      </a:r>
                      <a:r>
                        <a:rPr lang="en-US" b="0" baseline="0" dirty="0" smtClean="0">
                          <a:solidFill>
                            <a:schemeClr val="bg1"/>
                          </a:solidFill>
                          <a:latin typeface="Meiryo"/>
                          <a:ea typeface="Meiryo"/>
                        </a:rPr>
                        <a:t>X</a:t>
                      </a:r>
                      <a:r>
                        <a:rPr lang="en-US" b="0" baseline="-25000" dirty="0" smtClean="0">
                          <a:solidFill>
                            <a:schemeClr val="bg1"/>
                          </a:solidFill>
                          <a:latin typeface="Meiryo"/>
                          <a:ea typeface="Meiryo"/>
                        </a:rPr>
                        <a:t>A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bg1"/>
                          </a:solidFill>
                        </a:rPr>
                        <a:t>F</a:t>
                      </a:r>
                      <a:r>
                        <a:rPr lang="en-US" b="0" baseline="-25000" dirty="0" smtClean="0">
                          <a:solidFill>
                            <a:schemeClr val="bg1"/>
                          </a:solidFill>
                        </a:rPr>
                        <a:t>A0</a:t>
                      </a:r>
                      <a:r>
                        <a:rPr lang="en-US" b="0" baseline="0" dirty="0" smtClean="0">
                          <a:solidFill>
                            <a:schemeClr val="bg1"/>
                          </a:solidFill>
                        </a:rPr>
                        <a:t>(2-</a:t>
                      </a:r>
                      <a:r>
                        <a:rPr lang="en-US" b="0" baseline="0" dirty="0" smtClean="0">
                          <a:solidFill>
                            <a:schemeClr val="bg1"/>
                          </a:solidFill>
                          <a:latin typeface="Meiryo"/>
                          <a:ea typeface="Meiryo"/>
                        </a:rPr>
                        <a:t>⅔</a:t>
                      </a:r>
                      <a:r>
                        <a:rPr lang="en-US" b="0" baseline="0" dirty="0" smtClean="0">
                          <a:solidFill>
                            <a:schemeClr val="bg1"/>
                          </a:solidFill>
                          <a:latin typeface="+mn-lt"/>
                          <a:ea typeface="Meiryo"/>
                        </a:rPr>
                        <a:t>X</a:t>
                      </a:r>
                      <a:r>
                        <a:rPr lang="en-US" b="0" baseline="-25000" dirty="0" smtClean="0">
                          <a:solidFill>
                            <a:schemeClr val="bg1"/>
                          </a:solidFill>
                          <a:latin typeface="+mn-lt"/>
                          <a:ea typeface="Meiryo"/>
                        </a:rPr>
                        <a:t>A</a:t>
                      </a:r>
                      <a:r>
                        <a:rPr lang="en-US" b="0" baseline="0" dirty="0" smtClean="0">
                          <a:solidFill>
                            <a:schemeClr val="bg1"/>
                          </a:solidFill>
                          <a:latin typeface="+mn-lt"/>
                          <a:ea typeface="Meiryo"/>
                        </a:rPr>
                        <a:t>)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76200" y="3286026"/>
            <a:ext cx="899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What are </a:t>
            </a:r>
            <a:r>
              <a:rPr lang="en-US" sz="2000" dirty="0" smtClean="0">
                <a:latin typeface="Symbol" pitchFamily="18" charset="2"/>
              </a:rPr>
              <a:t>d, e, </a:t>
            </a:r>
            <a:r>
              <a:rPr lang="en-US" sz="2000" dirty="0" smtClean="0"/>
              <a:t>and C</a:t>
            </a:r>
            <a:r>
              <a:rPr lang="en-US" sz="2000" baseline="-25000" dirty="0" smtClean="0"/>
              <a:t>A0</a:t>
            </a:r>
            <a:r>
              <a:rPr lang="en-US" sz="2000" dirty="0" smtClean="0"/>
              <a:t>?  </a:t>
            </a:r>
          </a:p>
        </p:txBody>
      </p:sp>
      <p:graphicFrame>
        <p:nvGraphicFramePr>
          <p:cNvPr id="337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8659117"/>
              </p:ext>
            </p:extLst>
          </p:nvPr>
        </p:nvGraphicFramePr>
        <p:xfrm>
          <a:off x="152400" y="3733800"/>
          <a:ext cx="4019550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521" name="Equation" r:id="rId3" imgW="4470120" imgH="609480" progId="Equation.DSMT4">
                  <p:embed/>
                </p:oleObj>
              </mc:Choice>
              <mc:Fallback>
                <p:oleObj name="Equation" r:id="rId3" imgW="447012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3733800"/>
                        <a:ext cx="4019550" cy="547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35"/>
          <p:cNvSpPr txBox="1"/>
          <p:nvPr/>
        </p:nvSpPr>
        <p:spPr>
          <a:xfrm>
            <a:off x="4378751" y="3807589"/>
            <a:ext cx="8290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Symbol" pitchFamily="18" charset="2"/>
              </a:rPr>
              <a:t>n</a:t>
            </a:r>
            <a:r>
              <a:rPr lang="en-US" sz="2000" baseline="-25000" dirty="0" err="1" smtClean="0"/>
              <a:t>c</a:t>
            </a:r>
            <a:r>
              <a:rPr lang="en-US" sz="2000" dirty="0" smtClean="0"/>
              <a:t>=</a:t>
            </a:r>
            <a:r>
              <a:rPr lang="en-US" sz="2000" dirty="0" smtClean="0">
                <a:latin typeface="Meiryo"/>
                <a:ea typeface="Meiryo"/>
              </a:rPr>
              <a:t>⅔</a:t>
            </a:r>
            <a:endParaRPr lang="en-US" sz="2000" dirty="0" smtClean="0"/>
          </a:p>
        </p:txBody>
      </p:sp>
      <p:sp>
        <p:nvSpPr>
          <p:cNvPr id="37" name="TextBox 36"/>
          <p:cNvSpPr txBox="1"/>
          <p:nvPr/>
        </p:nvSpPr>
        <p:spPr>
          <a:xfrm>
            <a:off x="5414625" y="3807589"/>
            <a:ext cx="9428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Symbol" pitchFamily="18" charset="2"/>
              </a:rPr>
              <a:t>n</a:t>
            </a:r>
            <a:r>
              <a:rPr lang="en-US" sz="2000" baseline="-25000" dirty="0" err="1" smtClean="0"/>
              <a:t>B</a:t>
            </a:r>
            <a:r>
              <a:rPr lang="en-US" sz="2000" dirty="0" smtClean="0"/>
              <a:t>=-</a:t>
            </a:r>
            <a:r>
              <a:rPr lang="en-US" sz="2000" dirty="0" smtClean="0">
                <a:latin typeface="Meiryo"/>
                <a:ea typeface="Meiryo"/>
              </a:rPr>
              <a:t>⅓</a:t>
            </a:r>
            <a:endParaRPr lang="en-US" sz="2000" dirty="0" smtClean="0"/>
          </a:p>
        </p:txBody>
      </p:sp>
      <p:sp>
        <p:nvSpPr>
          <p:cNvPr id="38" name="TextBox 37"/>
          <p:cNvSpPr txBox="1"/>
          <p:nvPr/>
        </p:nvSpPr>
        <p:spPr>
          <a:xfrm>
            <a:off x="7168206" y="4155375"/>
            <a:ext cx="1213794" cy="400110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/>
                <a:cs typeface="Arial"/>
              </a:rPr>
              <a:t>→</a:t>
            </a:r>
            <a:r>
              <a:rPr lang="en-US" sz="2000" dirty="0" smtClean="0">
                <a:latin typeface="Symbol" pitchFamily="18" charset="2"/>
              </a:rPr>
              <a:t>d </a:t>
            </a:r>
            <a:r>
              <a:rPr lang="en-US" sz="2000" dirty="0" smtClean="0"/>
              <a:t>= -</a:t>
            </a:r>
            <a:r>
              <a:rPr lang="en-US" sz="2000" dirty="0" smtClean="0">
                <a:latin typeface="Meiryo"/>
                <a:ea typeface="Meiryo"/>
              </a:rPr>
              <a:t>⅔</a:t>
            </a:r>
            <a:endParaRPr lang="en-US" sz="2000" dirty="0" smtClean="0"/>
          </a:p>
        </p:txBody>
      </p:sp>
      <p:graphicFrame>
        <p:nvGraphicFramePr>
          <p:cNvPr id="3380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7978151"/>
              </p:ext>
            </p:extLst>
          </p:nvPr>
        </p:nvGraphicFramePr>
        <p:xfrm>
          <a:off x="625475" y="4813299"/>
          <a:ext cx="2106613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522" name="Equation" r:id="rId5" imgW="2298600" imgH="698400" progId="Equation.DSMT4">
                  <p:embed/>
                </p:oleObj>
              </mc:Choice>
              <mc:Fallback>
                <p:oleObj name="Equation" r:id="rId5" imgW="229860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475" y="4813299"/>
                        <a:ext cx="2106613" cy="639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1304929"/>
              </p:ext>
            </p:extLst>
          </p:nvPr>
        </p:nvGraphicFramePr>
        <p:xfrm>
          <a:off x="2890837" y="4813299"/>
          <a:ext cx="5338763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523" name="Equation" r:id="rId7" imgW="5829120" imgH="698400" progId="Equation.DSMT4">
                  <p:embed/>
                </p:oleObj>
              </mc:Choice>
              <mc:Fallback>
                <p:oleObj name="Equation" r:id="rId7" imgW="582912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0837" y="4813299"/>
                        <a:ext cx="5338763" cy="639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Box 39"/>
          <p:cNvSpPr txBox="1"/>
          <p:nvPr/>
        </p:nvSpPr>
        <p:spPr>
          <a:xfrm>
            <a:off x="381000" y="5906535"/>
            <a:ext cx="3581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equimolar</a:t>
            </a:r>
            <a:r>
              <a:rPr lang="en-US" sz="2000" dirty="0" smtClean="0"/>
              <a:t> feeds of N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&amp; H</a:t>
            </a:r>
            <a:r>
              <a:rPr lang="en-US" sz="2000" baseline="-25000" dirty="0" smtClean="0"/>
              <a:t>2</a:t>
            </a:r>
            <a:r>
              <a:rPr lang="en-US" sz="2000" dirty="0" smtClean="0">
                <a:latin typeface="Meiryo"/>
                <a:ea typeface="Meiryo"/>
              </a:rPr>
              <a:t>→</a:t>
            </a:r>
            <a:endParaRPr lang="en-US" sz="2000" dirty="0" smtClean="0"/>
          </a:p>
        </p:txBody>
      </p:sp>
      <p:graphicFrame>
        <p:nvGraphicFramePr>
          <p:cNvPr id="3380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8047238"/>
              </p:ext>
            </p:extLst>
          </p:nvPr>
        </p:nvGraphicFramePr>
        <p:xfrm>
          <a:off x="3827319" y="5804418"/>
          <a:ext cx="1198562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524" name="Equation" r:id="rId9" imgW="1307880" imgH="609480" progId="Equation.DSMT4">
                  <p:embed/>
                </p:oleObj>
              </mc:Choice>
              <mc:Fallback>
                <p:oleObj name="Equation" r:id="rId9" imgW="130788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7319" y="5804418"/>
                        <a:ext cx="1198562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5" name="Group 44"/>
          <p:cNvGrpSpPr/>
          <p:nvPr/>
        </p:nvGrpSpPr>
        <p:grpSpPr>
          <a:xfrm>
            <a:off x="197427" y="4419600"/>
            <a:ext cx="3597460" cy="1363395"/>
            <a:chOff x="197427" y="4689764"/>
            <a:chExt cx="3597460" cy="1363395"/>
          </a:xfrm>
        </p:grpSpPr>
        <p:sp>
          <p:nvSpPr>
            <p:cNvPr id="41" name="TextBox 40"/>
            <p:cNvSpPr txBox="1"/>
            <p:nvPr/>
          </p:nvSpPr>
          <p:spPr>
            <a:xfrm>
              <a:off x="197427" y="4689764"/>
              <a:ext cx="35974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006600"/>
                  </a:solidFill>
                </a:rPr>
                <a:t>change in total # moles at X</a:t>
              </a:r>
              <a:r>
                <a:rPr lang="en-US" b="1" baseline="-25000" dirty="0" smtClean="0">
                  <a:solidFill>
                    <a:srgbClr val="006600"/>
                  </a:solidFill>
                </a:rPr>
                <a:t>A</a:t>
              </a:r>
              <a:r>
                <a:rPr lang="en-US" b="1" dirty="0" smtClean="0">
                  <a:solidFill>
                    <a:srgbClr val="006600"/>
                  </a:solidFill>
                </a:rPr>
                <a:t>=1</a:t>
              </a:r>
            </a:p>
          </p:txBody>
        </p:sp>
        <p:sp>
          <p:nvSpPr>
            <p:cNvPr id="42" name="Rounded Rectangle 41"/>
            <p:cNvSpPr/>
            <p:nvPr/>
          </p:nvSpPr>
          <p:spPr>
            <a:xfrm>
              <a:off x="990600" y="5081155"/>
              <a:ext cx="990600" cy="274320"/>
            </a:xfrm>
            <a:prstGeom prst="roundRect">
              <a:avLst/>
            </a:prstGeom>
            <a:noFill/>
            <a:ln>
              <a:solidFill>
                <a:srgbClr val="0066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990600" y="5410200"/>
              <a:ext cx="990600" cy="304800"/>
            </a:xfrm>
            <a:prstGeom prst="roundRect">
              <a:avLst/>
            </a:prstGeom>
            <a:noFill/>
            <a:ln>
              <a:solidFill>
                <a:srgbClr val="0066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501883" y="5683827"/>
              <a:ext cx="18603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006600"/>
                  </a:solidFill>
                </a:rPr>
                <a:t>total moles fed</a:t>
              </a:r>
            </a:p>
          </p:txBody>
        </p:sp>
      </p:grpSp>
      <p:graphicFrame>
        <p:nvGraphicFramePr>
          <p:cNvPr id="3380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3661038"/>
              </p:ext>
            </p:extLst>
          </p:nvPr>
        </p:nvGraphicFramePr>
        <p:xfrm>
          <a:off x="5200650" y="5781675"/>
          <a:ext cx="3105150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525" name="Equation" r:id="rId11" imgW="3390840" imgH="660240" progId="Equation.DSMT4">
                  <p:embed/>
                </p:oleObj>
              </mc:Choice>
              <mc:Fallback>
                <p:oleObj name="Equation" r:id="rId11" imgW="3390840" imgH="660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0650" y="5781675"/>
                        <a:ext cx="3105150" cy="604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7572500" y="5745480"/>
            <a:ext cx="731520" cy="640080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endParaRPr lang="en-US" sz="2000" dirty="0" smtClean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2803911"/>
              </p:ext>
            </p:extLst>
          </p:nvPr>
        </p:nvGraphicFramePr>
        <p:xfrm>
          <a:off x="6477000" y="3451915"/>
          <a:ext cx="2465387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526" name="Equation" r:id="rId13" imgW="2743200" imgH="609480" progId="Equation.DSMT4">
                  <p:embed/>
                </p:oleObj>
              </mc:Choice>
              <mc:Fallback>
                <p:oleObj name="Equation" r:id="rId13" imgW="2743200" imgH="6094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3451915"/>
                        <a:ext cx="2465387" cy="547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59155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33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33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38" grpId="0" animBg="1"/>
      <p:bldP spid="40" grpId="0"/>
      <p:bldP spid="2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381000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 formation of ammonia is to be carried out isothermally at 227</a:t>
            </a:r>
            <a:r>
              <a:rPr lang="en-US" sz="2000" baseline="30000" dirty="0" smtClean="0">
                <a:latin typeface="Arial"/>
                <a:cs typeface="Arial"/>
              </a:rPr>
              <a:t>◦</a:t>
            </a:r>
            <a:r>
              <a:rPr lang="en-US" sz="2000" dirty="0" smtClean="0">
                <a:latin typeface="Arial"/>
                <a:cs typeface="Arial"/>
              </a:rPr>
              <a:t>C and with a p</a:t>
            </a:r>
            <a:r>
              <a:rPr lang="en-US" sz="2000" dirty="0" smtClean="0"/>
              <a:t>ressure of 16.4 atm.  This is an isobaric (constant pressure) flow system with </a:t>
            </a:r>
            <a:r>
              <a:rPr lang="en-US" sz="2000" dirty="0" err="1" smtClean="0"/>
              <a:t>equimolar</a:t>
            </a:r>
            <a:r>
              <a:rPr lang="en-US" sz="2000" dirty="0" smtClean="0"/>
              <a:t> feeds of N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&amp; 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. Assume the gas mixture behaves like an ideal gas.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24200" y="0"/>
            <a:ext cx="25506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H</a:t>
            </a:r>
            <a:r>
              <a:rPr lang="en-US" sz="2000" baseline="-25000" dirty="0" smtClean="0"/>
              <a:t>2  </a:t>
            </a:r>
            <a:r>
              <a:rPr lang="en-US" sz="2000" dirty="0" smtClean="0"/>
              <a:t>+ </a:t>
            </a:r>
            <a:r>
              <a:rPr lang="en-US" sz="2000" dirty="0" smtClean="0">
                <a:latin typeface="Meiryo"/>
                <a:ea typeface="Meiryo"/>
              </a:rPr>
              <a:t>⅓</a:t>
            </a:r>
            <a:r>
              <a:rPr lang="en-US" sz="2000" dirty="0" smtClean="0"/>
              <a:t>N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 </a:t>
            </a:r>
            <a:r>
              <a:rPr lang="en-US" sz="2000" dirty="0" smtClean="0">
                <a:latin typeface="Arial"/>
                <a:cs typeface="Arial"/>
              </a:rPr>
              <a:t>→ </a:t>
            </a:r>
            <a:r>
              <a:rPr lang="en-US" sz="2000" dirty="0" smtClean="0">
                <a:latin typeface="Meiryo"/>
                <a:ea typeface="Meiryo"/>
                <a:cs typeface="Arial"/>
              </a:rPr>
              <a:t>⅔</a:t>
            </a:r>
            <a:r>
              <a:rPr lang="en-US" sz="2000" dirty="0" smtClean="0">
                <a:latin typeface="Arial"/>
                <a:cs typeface="Arial"/>
              </a:rPr>
              <a:t>NH</a:t>
            </a:r>
            <a:r>
              <a:rPr lang="en-US" sz="2000" baseline="-25000" dirty="0" smtClean="0">
                <a:latin typeface="Arial"/>
                <a:cs typeface="Arial"/>
              </a:rPr>
              <a:t>3</a:t>
            </a:r>
            <a:endParaRPr lang="en-US" sz="2000" dirty="0" smtClean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0" y="1431826"/>
          <a:ext cx="9144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Compound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Symbol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Change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Out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</a:t>
                      </a:r>
                      <a:r>
                        <a:rPr lang="en-US" baseline="-25000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r>
                        <a:rPr lang="en-US" baseline="-25000" dirty="0" smtClean="0"/>
                        <a:t>A0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-F</a:t>
                      </a:r>
                      <a:r>
                        <a:rPr lang="en-US" baseline="-25000" dirty="0" smtClean="0"/>
                        <a:t>A0</a:t>
                      </a:r>
                      <a:r>
                        <a:rPr lang="en-US" baseline="0" dirty="0" smtClean="0"/>
                        <a:t>X</a:t>
                      </a:r>
                      <a:r>
                        <a:rPr lang="en-US" baseline="-25000" dirty="0" smtClean="0"/>
                        <a:t>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r>
                        <a:rPr lang="en-US" baseline="-25000" dirty="0" smtClean="0"/>
                        <a:t>A0</a:t>
                      </a:r>
                      <a:r>
                        <a:rPr lang="en-US" baseline="0" dirty="0" smtClean="0"/>
                        <a:t>-F</a:t>
                      </a:r>
                      <a:r>
                        <a:rPr lang="en-US" baseline="-25000" dirty="0" smtClean="0"/>
                        <a:t>A0</a:t>
                      </a:r>
                      <a:r>
                        <a:rPr lang="en-US" baseline="0" dirty="0" smtClean="0"/>
                        <a:t>X</a:t>
                      </a:r>
                      <a:r>
                        <a:rPr lang="en-US" baseline="-25000" dirty="0" smtClean="0"/>
                        <a:t>A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</a:t>
                      </a:r>
                      <a:r>
                        <a:rPr lang="en-US" baseline="-25000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r>
                        <a:rPr lang="en-US" baseline="-25000" dirty="0" smtClean="0"/>
                        <a:t>B0</a:t>
                      </a:r>
                      <a:r>
                        <a:rPr lang="en-US" baseline="0" dirty="0" smtClean="0"/>
                        <a:t>=F</a:t>
                      </a:r>
                      <a:r>
                        <a:rPr lang="en-US" baseline="-25000" dirty="0" smtClean="0"/>
                        <a:t>A0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-(</a:t>
                      </a:r>
                      <a:r>
                        <a:rPr lang="en-US" dirty="0" smtClean="0">
                          <a:latin typeface="Meiryo"/>
                          <a:ea typeface="Meiryo"/>
                        </a:rPr>
                        <a:t>⅓</a:t>
                      </a:r>
                      <a:r>
                        <a:rPr lang="en-US" dirty="0" smtClean="0"/>
                        <a:t>F</a:t>
                      </a:r>
                      <a:r>
                        <a:rPr lang="en-US" baseline="-25000" dirty="0" smtClean="0"/>
                        <a:t>A0</a:t>
                      </a:r>
                      <a:r>
                        <a:rPr lang="en-US" baseline="0" dirty="0" smtClean="0"/>
                        <a:t>X</a:t>
                      </a:r>
                      <a:r>
                        <a:rPr lang="en-US" baseline="-25000" dirty="0" smtClean="0"/>
                        <a:t>A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F</a:t>
                      </a:r>
                      <a:r>
                        <a:rPr lang="en-US" baseline="-25000" dirty="0" smtClean="0"/>
                        <a:t>A0</a:t>
                      </a:r>
                      <a:r>
                        <a:rPr lang="en-US" baseline="0" dirty="0" smtClean="0"/>
                        <a:t>-(</a:t>
                      </a:r>
                      <a:r>
                        <a:rPr lang="en-US" baseline="0" dirty="0" smtClean="0">
                          <a:latin typeface="Meiryo"/>
                          <a:ea typeface="Meiryo"/>
                        </a:rPr>
                        <a:t>⅓</a:t>
                      </a:r>
                      <a:r>
                        <a:rPr lang="en-US" baseline="0" dirty="0" smtClean="0"/>
                        <a:t>F</a:t>
                      </a:r>
                      <a:r>
                        <a:rPr lang="en-US" baseline="-25000" dirty="0" smtClean="0"/>
                        <a:t>A0</a:t>
                      </a:r>
                      <a:r>
                        <a:rPr lang="en-US" baseline="0" dirty="0" smtClean="0"/>
                        <a:t>X</a:t>
                      </a:r>
                      <a:r>
                        <a:rPr lang="en-US" baseline="-25000" dirty="0" smtClean="0"/>
                        <a:t>A</a:t>
                      </a:r>
                      <a:r>
                        <a:rPr lang="en-US" baseline="0" dirty="0" smtClean="0"/>
                        <a:t>)</a:t>
                      </a:r>
                      <a:endParaRPr lang="en-US" dirty="0" smtClean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NH</a:t>
                      </a:r>
                      <a:r>
                        <a:rPr lang="en-US" baseline="-25000" dirty="0" smtClean="0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Meiryo"/>
                          <a:ea typeface="Meiryo"/>
                        </a:rPr>
                        <a:t>⅔F</a:t>
                      </a:r>
                      <a:r>
                        <a:rPr lang="en-US" baseline="-25000" dirty="0" smtClean="0">
                          <a:latin typeface="Meiryo"/>
                          <a:ea typeface="Meiryo"/>
                        </a:rPr>
                        <a:t>A0</a:t>
                      </a:r>
                      <a:r>
                        <a:rPr lang="en-US" baseline="0" dirty="0" smtClean="0">
                          <a:latin typeface="Meiryo"/>
                          <a:ea typeface="Meiryo"/>
                        </a:rPr>
                        <a:t>X</a:t>
                      </a:r>
                      <a:r>
                        <a:rPr lang="en-US" baseline="-25000" dirty="0" smtClean="0">
                          <a:latin typeface="Meiryo"/>
                          <a:ea typeface="Meiryo"/>
                        </a:rPr>
                        <a:t>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Meiryo"/>
                          <a:ea typeface="Meiryo"/>
                        </a:rPr>
                        <a:t>⅔F</a:t>
                      </a:r>
                      <a:r>
                        <a:rPr lang="en-US" baseline="-25000" dirty="0" smtClean="0">
                          <a:latin typeface="Meiryo"/>
                          <a:ea typeface="Meiryo"/>
                        </a:rPr>
                        <a:t>A0</a:t>
                      </a:r>
                      <a:r>
                        <a:rPr lang="en-US" baseline="0" dirty="0" smtClean="0">
                          <a:latin typeface="Meiryo"/>
                          <a:ea typeface="Meiryo"/>
                        </a:rPr>
                        <a:t>X</a:t>
                      </a:r>
                      <a:r>
                        <a:rPr lang="en-US" baseline="-25000" dirty="0" smtClean="0">
                          <a:latin typeface="Meiryo"/>
                          <a:ea typeface="Meiryo"/>
                        </a:rPr>
                        <a:t>A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Total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2F</a:t>
                      </a:r>
                      <a:r>
                        <a:rPr lang="en-US" baseline="-25000" dirty="0" smtClean="0">
                          <a:solidFill>
                            <a:schemeClr val="bg1"/>
                          </a:solidFill>
                        </a:rPr>
                        <a:t>A0</a:t>
                      </a:r>
                      <a:endParaRPr lang="en-US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bg1"/>
                          </a:solidFill>
                          <a:latin typeface="Meiryo"/>
                          <a:ea typeface="Meiryo"/>
                        </a:rPr>
                        <a:t>-⅔F</a:t>
                      </a:r>
                      <a:r>
                        <a:rPr lang="en-US" b="0" baseline="-25000" dirty="0" smtClean="0">
                          <a:solidFill>
                            <a:schemeClr val="bg1"/>
                          </a:solidFill>
                          <a:latin typeface="Meiryo"/>
                          <a:ea typeface="Meiryo"/>
                        </a:rPr>
                        <a:t>A0</a:t>
                      </a:r>
                      <a:r>
                        <a:rPr lang="en-US" b="0" baseline="0" dirty="0" smtClean="0">
                          <a:solidFill>
                            <a:schemeClr val="bg1"/>
                          </a:solidFill>
                          <a:latin typeface="Meiryo"/>
                          <a:ea typeface="Meiryo"/>
                        </a:rPr>
                        <a:t>X</a:t>
                      </a:r>
                      <a:r>
                        <a:rPr lang="en-US" b="0" baseline="-25000" dirty="0" smtClean="0">
                          <a:solidFill>
                            <a:schemeClr val="bg1"/>
                          </a:solidFill>
                          <a:latin typeface="Meiryo"/>
                          <a:ea typeface="Meiryo"/>
                        </a:rPr>
                        <a:t>A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bg1"/>
                          </a:solidFill>
                        </a:rPr>
                        <a:t>F</a:t>
                      </a:r>
                      <a:r>
                        <a:rPr lang="en-US" b="0" baseline="-25000" dirty="0" smtClean="0">
                          <a:solidFill>
                            <a:schemeClr val="bg1"/>
                          </a:solidFill>
                        </a:rPr>
                        <a:t>A0</a:t>
                      </a:r>
                      <a:r>
                        <a:rPr lang="en-US" b="0" baseline="0" dirty="0" smtClean="0">
                          <a:solidFill>
                            <a:schemeClr val="bg1"/>
                          </a:solidFill>
                        </a:rPr>
                        <a:t>(2-</a:t>
                      </a:r>
                      <a:r>
                        <a:rPr lang="en-US" b="0" baseline="0" dirty="0" smtClean="0">
                          <a:solidFill>
                            <a:schemeClr val="bg1"/>
                          </a:solidFill>
                          <a:latin typeface="Meiryo"/>
                          <a:ea typeface="Meiryo"/>
                        </a:rPr>
                        <a:t>⅔</a:t>
                      </a:r>
                      <a:r>
                        <a:rPr lang="en-US" b="0" baseline="0" dirty="0" smtClean="0">
                          <a:solidFill>
                            <a:schemeClr val="bg1"/>
                          </a:solidFill>
                          <a:latin typeface="+mn-lt"/>
                          <a:ea typeface="Meiryo"/>
                        </a:rPr>
                        <a:t>X</a:t>
                      </a:r>
                      <a:r>
                        <a:rPr lang="en-US" b="0" baseline="-25000" dirty="0" smtClean="0">
                          <a:solidFill>
                            <a:schemeClr val="bg1"/>
                          </a:solidFill>
                          <a:latin typeface="+mn-lt"/>
                          <a:ea typeface="Meiryo"/>
                        </a:rPr>
                        <a:t>A</a:t>
                      </a:r>
                      <a:r>
                        <a:rPr lang="en-US" b="0" baseline="0" dirty="0" smtClean="0">
                          <a:solidFill>
                            <a:schemeClr val="bg1"/>
                          </a:solidFill>
                          <a:latin typeface="+mn-lt"/>
                          <a:ea typeface="Meiryo"/>
                        </a:rPr>
                        <a:t>)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76200" y="3286026"/>
            <a:ext cx="899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What are </a:t>
            </a:r>
            <a:r>
              <a:rPr lang="en-US" sz="2000" dirty="0" smtClean="0">
                <a:latin typeface="Symbol" pitchFamily="18" charset="2"/>
              </a:rPr>
              <a:t>d, e, </a:t>
            </a:r>
            <a:r>
              <a:rPr lang="en-US" sz="2000" dirty="0" smtClean="0"/>
              <a:t>and C</a:t>
            </a:r>
            <a:r>
              <a:rPr lang="en-US" sz="2000" baseline="-25000" dirty="0" smtClean="0"/>
              <a:t>A0</a:t>
            </a:r>
            <a:r>
              <a:rPr lang="en-US" sz="2000" dirty="0" smtClean="0"/>
              <a:t>?  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048000" y="3286026"/>
            <a:ext cx="957313" cy="400110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Symbol" pitchFamily="18" charset="2"/>
              </a:rPr>
              <a:t>d </a:t>
            </a:r>
            <a:r>
              <a:rPr lang="en-US" sz="2000" dirty="0" smtClean="0"/>
              <a:t>= -</a:t>
            </a:r>
            <a:r>
              <a:rPr lang="en-US" sz="2000" dirty="0" smtClean="0">
                <a:latin typeface="Meiryo"/>
                <a:ea typeface="Meiryo"/>
              </a:rPr>
              <a:t>⅔</a:t>
            </a:r>
            <a:endParaRPr lang="en-US" sz="2000" dirty="0" smtClean="0"/>
          </a:p>
        </p:txBody>
      </p:sp>
      <p:graphicFrame>
        <p:nvGraphicFramePr>
          <p:cNvPr id="34823" name="Object 12"/>
          <p:cNvGraphicFramePr>
            <a:graphicFrameLocks noChangeAspect="1"/>
          </p:cNvGraphicFramePr>
          <p:nvPr/>
        </p:nvGraphicFramePr>
        <p:xfrm>
          <a:off x="4288656" y="3286991"/>
          <a:ext cx="838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74" name="Equation" r:id="rId4" imgW="914400" imgH="609480" progId="Equation.DSMT4">
                  <p:embed/>
                </p:oleObj>
              </mc:Choice>
              <mc:Fallback>
                <p:oleObj name="Equation" r:id="rId4" imgW="91440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8656" y="3286991"/>
                        <a:ext cx="8382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4" name="Object 12"/>
          <p:cNvGraphicFramePr>
            <a:graphicFrameLocks noChangeAspect="1"/>
          </p:cNvGraphicFramePr>
          <p:nvPr/>
        </p:nvGraphicFramePr>
        <p:xfrm>
          <a:off x="5410200" y="3286991"/>
          <a:ext cx="720725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75" name="Equation" r:id="rId6" imgW="787320" imgH="609480" progId="Equation.DSMT4">
                  <p:embed/>
                </p:oleObj>
              </mc:Choice>
              <mc:Fallback>
                <p:oleObj name="Equation" r:id="rId6" imgW="78732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286991"/>
                        <a:ext cx="720725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402395"/>
              </p:ext>
            </p:extLst>
          </p:nvPr>
        </p:nvGraphicFramePr>
        <p:xfrm>
          <a:off x="5561051" y="5083175"/>
          <a:ext cx="3517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76" name="Equation" r:id="rId8" imgW="3517560" imgH="622080" progId="Equation.DSMT4">
                  <p:embed/>
                </p:oleObj>
              </mc:Choice>
              <mc:Fallback>
                <p:oleObj name="Equation" r:id="rId8" imgW="351756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1051" y="5083175"/>
                        <a:ext cx="3517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2647591"/>
              </p:ext>
            </p:extLst>
          </p:nvPr>
        </p:nvGraphicFramePr>
        <p:xfrm>
          <a:off x="844550" y="4706175"/>
          <a:ext cx="1409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77" name="Equation" r:id="rId10" imgW="1409400" imgH="330120" progId="Equation.DSMT4">
                  <p:embed/>
                </p:oleObj>
              </mc:Choice>
              <mc:Fallback>
                <p:oleObj name="Equation" r:id="rId10" imgW="140940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4550" y="4706175"/>
                        <a:ext cx="14097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4700914"/>
              </p:ext>
            </p:extLst>
          </p:nvPr>
        </p:nvGraphicFramePr>
        <p:xfrm>
          <a:off x="4249573" y="5083797"/>
          <a:ext cx="1371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78" name="Equation" r:id="rId12" imgW="1371600" imgH="609480" progId="Equation.DSMT4">
                  <p:embed/>
                </p:oleObj>
              </mc:Choice>
              <mc:Fallback>
                <p:oleObj name="Equation" r:id="rId12" imgW="137160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9573" y="5083797"/>
                        <a:ext cx="13716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44247" y="5236197"/>
            <a:ext cx="426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&amp; H</a:t>
            </a:r>
            <a:r>
              <a:rPr lang="en-US" sz="2000" baseline="-25000" dirty="0" smtClean="0"/>
              <a:t>2 </a:t>
            </a:r>
            <a:r>
              <a:rPr lang="en-US" sz="2000" dirty="0" smtClean="0"/>
              <a:t>are </a:t>
            </a:r>
            <a:r>
              <a:rPr lang="en-US" sz="2000" dirty="0" err="1" smtClean="0"/>
              <a:t>equimolar</a:t>
            </a:r>
            <a:r>
              <a:rPr lang="en-US" sz="2000" dirty="0" smtClean="0"/>
              <a:t> in the feed:</a:t>
            </a:r>
            <a:r>
              <a:rPr lang="en-US" sz="2000" dirty="0" smtClean="0">
                <a:latin typeface="Meiryo"/>
                <a:ea typeface="Meiryo"/>
              </a:rPr>
              <a:t>→</a:t>
            </a:r>
            <a:endParaRPr lang="en-US" sz="2000" dirty="0" smtClean="0"/>
          </a:p>
        </p:txBody>
      </p:sp>
      <p:graphicFrame>
        <p:nvGraphicFramePr>
          <p:cNvPr id="348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0411955"/>
              </p:ext>
            </p:extLst>
          </p:nvPr>
        </p:nvGraphicFramePr>
        <p:xfrm>
          <a:off x="1060942" y="3814631"/>
          <a:ext cx="3098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79" name="Equation" r:id="rId14" imgW="3098520" imgH="698400" progId="Equation.DSMT4">
                  <p:embed/>
                </p:oleObj>
              </mc:Choice>
              <mc:Fallback>
                <p:oleObj name="Equation" r:id="rId14" imgW="309852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0942" y="3814631"/>
                        <a:ext cx="30988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4235942" y="3814631"/>
            <a:ext cx="2329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Don’t have F</a:t>
            </a:r>
            <a:r>
              <a:rPr lang="en-US" b="1" baseline="-25000" dirty="0" smtClean="0">
                <a:solidFill>
                  <a:srgbClr val="C00000"/>
                </a:solidFill>
              </a:rPr>
              <a:t>A0</a:t>
            </a:r>
            <a:r>
              <a:rPr lang="en-US" b="1" dirty="0" smtClean="0">
                <a:solidFill>
                  <a:srgbClr val="C00000"/>
                </a:solidFill>
              </a:rPr>
              <a:t> or </a:t>
            </a:r>
            <a:r>
              <a:rPr lang="en-US" b="1" dirty="0" smtClean="0">
                <a:solidFill>
                  <a:srgbClr val="C00000"/>
                </a:solidFill>
                <a:latin typeface="Symbol" pitchFamily="18" charset="2"/>
              </a:rPr>
              <a:t>u</a:t>
            </a:r>
            <a:r>
              <a:rPr lang="en-US" b="1" baseline="-25000" dirty="0" smtClean="0">
                <a:solidFill>
                  <a:srgbClr val="C00000"/>
                </a:solidFill>
              </a:rPr>
              <a:t>0</a:t>
            </a:r>
            <a:endParaRPr lang="en-US" b="1" dirty="0" smtClean="0">
              <a:solidFill>
                <a:srgbClr val="C0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235942" y="4131099"/>
            <a:ext cx="173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Do have P &amp; T</a:t>
            </a:r>
          </a:p>
        </p:txBody>
      </p:sp>
      <p:graphicFrame>
        <p:nvGraphicFramePr>
          <p:cNvPr id="3483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8752705"/>
              </p:ext>
            </p:extLst>
          </p:nvPr>
        </p:nvGraphicFramePr>
        <p:xfrm>
          <a:off x="2319338" y="4510913"/>
          <a:ext cx="2159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80" name="Equation" r:id="rId16" imgW="2158920" imgH="622080" progId="Equation.DSMT4">
                  <p:embed/>
                </p:oleObj>
              </mc:Choice>
              <mc:Fallback>
                <p:oleObj name="Equation" r:id="rId16" imgW="215892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9338" y="4510913"/>
                        <a:ext cx="21590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4572000" y="4629249"/>
            <a:ext cx="42915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33CC"/>
                </a:solidFill>
              </a:rPr>
              <a:t>This is C</a:t>
            </a:r>
            <a:r>
              <a:rPr lang="en-US" b="1" baseline="-25000" dirty="0" smtClean="0">
                <a:solidFill>
                  <a:srgbClr val="0033CC"/>
                </a:solidFill>
              </a:rPr>
              <a:t>T0</a:t>
            </a:r>
            <a:r>
              <a:rPr lang="en-US" b="1" dirty="0" smtClean="0">
                <a:solidFill>
                  <a:srgbClr val="0033CC"/>
                </a:solidFill>
              </a:rPr>
              <a:t>! How is N</a:t>
            </a:r>
            <a:r>
              <a:rPr lang="en-US" b="1" baseline="-25000" dirty="0" smtClean="0">
                <a:solidFill>
                  <a:srgbClr val="0033CC"/>
                </a:solidFill>
              </a:rPr>
              <a:t>A0</a:t>
            </a:r>
            <a:r>
              <a:rPr lang="en-US" b="1" dirty="0" smtClean="0">
                <a:solidFill>
                  <a:srgbClr val="0033CC"/>
                </a:solidFill>
              </a:rPr>
              <a:t> related to N</a:t>
            </a:r>
            <a:r>
              <a:rPr lang="en-US" b="1" baseline="-25000" dirty="0" smtClean="0">
                <a:solidFill>
                  <a:srgbClr val="0033CC"/>
                </a:solidFill>
              </a:rPr>
              <a:t>T0</a:t>
            </a:r>
            <a:r>
              <a:rPr lang="en-US" b="1" dirty="0" smtClean="0">
                <a:solidFill>
                  <a:srgbClr val="0033CC"/>
                </a:solidFill>
              </a:rPr>
              <a:t>?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35139" y="5842661"/>
            <a:ext cx="350788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P= 16.4 </a:t>
            </a:r>
            <a:r>
              <a:rPr lang="en-US" sz="2000" dirty="0" err="1" smtClean="0"/>
              <a:t>atm</a:t>
            </a:r>
            <a:r>
              <a:rPr lang="en-US" sz="2000" dirty="0" smtClean="0"/>
              <a:t>; T= 227</a:t>
            </a:r>
            <a:r>
              <a:rPr lang="en-US" sz="2000" baseline="30000" dirty="0" smtClean="0">
                <a:latin typeface="Arial"/>
                <a:cs typeface="Arial"/>
              </a:rPr>
              <a:t>◦</a:t>
            </a:r>
            <a:r>
              <a:rPr lang="en-US" sz="2000" dirty="0" smtClean="0"/>
              <a:t>C=500K</a:t>
            </a:r>
          </a:p>
          <a:p>
            <a:pPr algn="r"/>
            <a:r>
              <a:rPr lang="en-US" sz="2000" dirty="0" smtClean="0">
                <a:solidFill>
                  <a:srgbClr val="0033CC"/>
                </a:solidFill>
              </a:rPr>
              <a:t>Plug in:</a:t>
            </a:r>
          </a:p>
        </p:txBody>
      </p:sp>
      <p:graphicFrame>
        <p:nvGraphicFramePr>
          <p:cNvPr id="3483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2472060"/>
              </p:ext>
            </p:extLst>
          </p:nvPr>
        </p:nvGraphicFramePr>
        <p:xfrm>
          <a:off x="3968687" y="5761800"/>
          <a:ext cx="4970463" cy="890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81" name="Equation" r:id="rId18" imgW="5524200" imgH="990360" progId="Equation.DSMT4">
                  <p:embed/>
                </p:oleObj>
              </mc:Choice>
              <mc:Fallback>
                <p:oleObj name="Equation" r:id="rId18" imgW="5524200" imgH="990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687" y="5761800"/>
                        <a:ext cx="4970463" cy="890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Rectangle 38"/>
          <p:cNvSpPr/>
          <p:nvPr/>
        </p:nvSpPr>
        <p:spPr>
          <a:xfrm>
            <a:off x="6023016" y="4131306"/>
            <a:ext cx="21884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33CC"/>
                </a:solidFill>
              </a:rPr>
              <a:t>Relate P&amp;T to C</a:t>
            </a:r>
            <a:r>
              <a:rPr lang="en-US" b="1" baseline="-25000" dirty="0" smtClean="0">
                <a:solidFill>
                  <a:srgbClr val="0033CC"/>
                </a:solidFill>
              </a:rPr>
              <a:t>A0</a:t>
            </a:r>
            <a:r>
              <a:rPr lang="en-US" b="1" dirty="0" smtClean="0">
                <a:solidFill>
                  <a:srgbClr val="0033CC"/>
                </a:solidFill>
              </a:rPr>
              <a:t>:</a:t>
            </a:r>
          </a:p>
        </p:txBody>
      </p:sp>
      <p:sp>
        <p:nvSpPr>
          <p:cNvPr id="2" name="Rectangle 1"/>
          <p:cNvSpPr/>
          <p:nvPr/>
        </p:nvSpPr>
        <p:spPr>
          <a:xfrm>
            <a:off x="7467600" y="5759536"/>
            <a:ext cx="1554480" cy="64008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5040352" y="5666386"/>
            <a:ext cx="91440" cy="4572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416204" y="5666601"/>
            <a:ext cx="37126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b="1" dirty="0">
                <a:solidFill>
                  <a:srgbClr val="FF0000"/>
                </a:solidFill>
              </a:rPr>
              <a:t>W</a:t>
            </a:r>
            <a:r>
              <a:rPr lang="en-US" sz="1200" b="1" dirty="0" smtClean="0">
                <a:solidFill>
                  <a:srgbClr val="FF0000"/>
                </a:solidFill>
              </a:rPr>
              <a:t>e divided by P 2 instead of multiplying it by 0.5</a:t>
            </a:r>
          </a:p>
        </p:txBody>
      </p:sp>
    </p:spTree>
    <p:extLst>
      <p:ext uri="{BB962C8B-B14F-4D97-AF65-F5344CB8AC3E}">
        <p14:creationId xmlns:p14="http://schemas.microsoft.com/office/powerpoint/2010/main" val="3998020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4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000"/>
                                        <p:tgtEl>
                                          <p:spTgt spid="34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9" grpId="0"/>
      <p:bldP spid="30" grpId="0"/>
      <p:bldP spid="33" grpId="0"/>
      <p:bldP spid="35" grpId="0"/>
      <p:bldP spid="39" grpId="0"/>
      <p:bldP spid="2" grpId="0" animBg="1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4572000" y="4395868"/>
            <a:ext cx="7280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ideal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381000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 formation of ammonia is to be carried out isothermally at 227</a:t>
            </a:r>
            <a:r>
              <a:rPr lang="en-US" sz="2000" baseline="30000" dirty="0" smtClean="0">
                <a:latin typeface="Arial"/>
                <a:cs typeface="Arial"/>
              </a:rPr>
              <a:t>◦</a:t>
            </a:r>
            <a:r>
              <a:rPr lang="en-US" sz="2000" dirty="0" smtClean="0">
                <a:latin typeface="Arial"/>
                <a:cs typeface="Arial"/>
              </a:rPr>
              <a:t>C and with a p</a:t>
            </a:r>
            <a:r>
              <a:rPr lang="en-US" sz="2000" dirty="0" smtClean="0"/>
              <a:t>ressure of 16.4 atm.  This is an isobaric (constant pressure) flow system with </a:t>
            </a:r>
            <a:r>
              <a:rPr lang="en-US" sz="2000" dirty="0" err="1" smtClean="0"/>
              <a:t>equimolar</a:t>
            </a:r>
            <a:r>
              <a:rPr lang="en-US" sz="2000" dirty="0" smtClean="0"/>
              <a:t> feeds of N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&amp; 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. Assume the gas mixture behaves like an ideal gas.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24200" y="0"/>
            <a:ext cx="25506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H</a:t>
            </a:r>
            <a:r>
              <a:rPr lang="en-US" sz="2000" baseline="-25000" dirty="0" smtClean="0"/>
              <a:t>2  </a:t>
            </a:r>
            <a:r>
              <a:rPr lang="en-US" sz="2000" dirty="0" smtClean="0"/>
              <a:t>+ </a:t>
            </a:r>
            <a:r>
              <a:rPr lang="en-US" sz="2000" dirty="0" smtClean="0">
                <a:latin typeface="Meiryo"/>
                <a:ea typeface="Meiryo"/>
              </a:rPr>
              <a:t>⅓</a:t>
            </a:r>
            <a:r>
              <a:rPr lang="en-US" sz="2000" dirty="0" smtClean="0"/>
              <a:t>N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 </a:t>
            </a:r>
            <a:r>
              <a:rPr lang="en-US" sz="2000" dirty="0" smtClean="0">
                <a:latin typeface="Arial"/>
                <a:cs typeface="Arial"/>
              </a:rPr>
              <a:t>→ </a:t>
            </a:r>
            <a:r>
              <a:rPr lang="en-US" sz="2000" dirty="0" smtClean="0">
                <a:latin typeface="Meiryo"/>
                <a:ea typeface="Meiryo"/>
                <a:cs typeface="Arial"/>
              </a:rPr>
              <a:t>⅔</a:t>
            </a:r>
            <a:r>
              <a:rPr lang="en-US" sz="2000" dirty="0" smtClean="0">
                <a:latin typeface="Arial"/>
                <a:cs typeface="Arial"/>
              </a:rPr>
              <a:t>NH</a:t>
            </a:r>
            <a:r>
              <a:rPr lang="en-US" sz="2000" baseline="-25000" dirty="0" smtClean="0">
                <a:latin typeface="Arial"/>
                <a:cs typeface="Arial"/>
              </a:rPr>
              <a:t>3</a:t>
            </a:r>
            <a:endParaRPr lang="en-US" sz="2000" dirty="0" smtClean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0" y="1431826"/>
          <a:ext cx="9144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Compound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Symbol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Change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Out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</a:t>
                      </a:r>
                      <a:r>
                        <a:rPr lang="en-US" baseline="-25000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r>
                        <a:rPr lang="en-US" baseline="-25000" dirty="0" smtClean="0"/>
                        <a:t>A0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-F</a:t>
                      </a:r>
                      <a:r>
                        <a:rPr lang="en-US" baseline="-25000" dirty="0" smtClean="0"/>
                        <a:t>A0</a:t>
                      </a:r>
                      <a:r>
                        <a:rPr lang="en-US" baseline="0" dirty="0" smtClean="0"/>
                        <a:t>X</a:t>
                      </a:r>
                      <a:r>
                        <a:rPr lang="en-US" baseline="-25000" dirty="0" smtClean="0"/>
                        <a:t>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r>
                        <a:rPr lang="en-US" baseline="-25000" dirty="0" smtClean="0"/>
                        <a:t>A0</a:t>
                      </a:r>
                      <a:r>
                        <a:rPr lang="en-US" baseline="0" dirty="0" smtClean="0"/>
                        <a:t>-F</a:t>
                      </a:r>
                      <a:r>
                        <a:rPr lang="en-US" baseline="-25000" dirty="0" smtClean="0"/>
                        <a:t>A0</a:t>
                      </a:r>
                      <a:r>
                        <a:rPr lang="en-US" baseline="0" dirty="0" smtClean="0"/>
                        <a:t>X</a:t>
                      </a:r>
                      <a:r>
                        <a:rPr lang="en-US" baseline="-25000" dirty="0" smtClean="0"/>
                        <a:t>A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</a:t>
                      </a:r>
                      <a:r>
                        <a:rPr lang="en-US" baseline="-25000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r>
                        <a:rPr lang="en-US" baseline="-25000" dirty="0" smtClean="0"/>
                        <a:t>B0</a:t>
                      </a:r>
                      <a:r>
                        <a:rPr lang="en-US" baseline="0" dirty="0" smtClean="0"/>
                        <a:t>=F</a:t>
                      </a:r>
                      <a:r>
                        <a:rPr lang="en-US" baseline="-25000" dirty="0" smtClean="0"/>
                        <a:t>A0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-(</a:t>
                      </a:r>
                      <a:r>
                        <a:rPr lang="en-US" dirty="0" smtClean="0">
                          <a:latin typeface="Meiryo"/>
                          <a:ea typeface="Meiryo"/>
                        </a:rPr>
                        <a:t>⅓</a:t>
                      </a:r>
                      <a:r>
                        <a:rPr lang="en-US" dirty="0" smtClean="0"/>
                        <a:t>F</a:t>
                      </a:r>
                      <a:r>
                        <a:rPr lang="en-US" baseline="-25000" dirty="0" smtClean="0"/>
                        <a:t>A0</a:t>
                      </a:r>
                      <a:r>
                        <a:rPr lang="en-US" baseline="0" dirty="0" smtClean="0"/>
                        <a:t>X</a:t>
                      </a:r>
                      <a:r>
                        <a:rPr lang="en-US" baseline="-25000" dirty="0" smtClean="0"/>
                        <a:t>A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F</a:t>
                      </a:r>
                      <a:r>
                        <a:rPr lang="en-US" baseline="-25000" dirty="0" smtClean="0"/>
                        <a:t>A0</a:t>
                      </a:r>
                      <a:r>
                        <a:rPr lang="en-US" baseline="0" dirty="0" smtClean="0"/>
                        <a:t>-(</a:t>
                      </a:r>
                      <a:r>
                        <a:rPr lang="en-US" baseline="0" dirty="0" smtClean="0">
                          <a:latin typeface="Meiryo"/>
                          <a:ea typeface="Meiryo"/>
                        </a:rPr>
                        <a:t>⅓</a:t>
                      </a:r>
                      <a:r>
                        <a:rPr lang="en-US" baseline="0" dirty="0" smtClean="0"/>
                        <a:t>F</a:t>
                      </a:r>
                      <a:r>
                        <a:rPr lang="en-US" baseline="-25000" dirty="0" smtClean="0"/>
                        <a:t>A0</a:t>
                      </a:r>
                      <a:r>
                        <a:rPr lang="en-US" baseline="0" dirty="0" smtClean="0"/>
                        <a:t>X</a:t>
                      </a:r>
                      <a:r>
                        <a:rPr lang="en-US" baseline="-25000" dirty="0" smtClean="0"/>
                        <a:t>A</a:t>
                      </a:r>
                      <a:r>
                        <a:rPr lang="en-US" baseline="0" dirty="0" smtClean="0"/>
                        <a:t>)</a:t>
                      </a:r>
                      <a:endParaRPr lang="en-US" dirty="0" smtClean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NH</a:t>
                      </a:r>
                      <a:r>
                        <a:rPr lang="en-US" baseline="-25000" dirty="0" smtClean="0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Meiryo"/>
                          <a:ea typeface="Meiryo"/>
                        </a:rPr>
                        <a:t>⅔F</a:t>
                      </a:r>
                      <a:r>
                        <a:rPr lang="en-US" baseline="-25000" dirty="0" smtClean="0">
                          <a:latin typeface="Meiryo"/>
                          <a:ea typeface="Meiryo"/>
                        </a:rPr>
                        <a:t>A0</a:t>
                      </a:r>
                      <a:r>
                        <a:rPr lang="en-US" baseline="0" dirty="0" smtClean="0">
                          <a:latin typeface="Meiryo"/>
                          <a:ea typeface="Meiryo"/>
                        </a:rPr>
                        <a:t>X</a:t>
                      </a:r>
                      <a:r>
                        <a:rPr lang="en-US" baseline="-25000" dirty="0" smtClean="0">
                          <a:latin typeface="Meiryo"/>
                          <a:ea typeface="Meiryo"/>
                        </a:rPr>
                        <a:t>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Meiryo"/>
                          <a:ea typeface="Meiryo"/>
                        </a:rPr>
                        <a:t>⅔F</a:t>
                      </a:r>
                      <a:r>
                        <a:rPr lang="en-US" baseline="-25000" dirty="0" smtClean="0">
                          <a:latin typeface="Meiryo"/>
                          <a:ea typeface="Meiryo"/>
                        </a:rPr>
                        <a:t>A0</a:t>
                      </a:r>
                      <a:r>
                        <a:rPr lang="en-US" baseline="0" dirty="0" smtClean="0">
                          <a:latin typeface="Meiryo"/>
                          <a:ea typeface="Meiryo"/>
                        </a:rPr>
                        <a:t>X</a:t>
                      </a:r>
                      <a:r>
                        <a:rPr lang="en-US" baseline="-25000" dirty="0" smtClean="0">
                          <a:latin typeface="Meiryo"/>
                          <a:ea typeface="Meiryo"/>
                        </a:rPr>
                        <a:t>A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Total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2F</a:t>
                      </a:r>
                      <a:r>
                        <a:rPr lang="en-US" baseline="-25000" dirty="0" smtClean="0">
                          <a:solidFill>
                            <a:schemeClr val="bg1"/>
                          </a:solidFill>
                        </a:rPr>
                        <a:t>A0</a:t>
                      </a:r>
                      <a:endParaRPr lang="en-US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bg1"/>
                          </a:solidFill>
                          <a:latin typeface="Meiryo"/>
                          <a:ea typeface="Meiryo"/>
                        </a:rPr>
                        <a:t>-⅔F</a:t>
                      </a:r>
                      <a:r>
                        <a:rPr lang="en-US" b="0" baseline="-25000" dirty="0" smtClean="0">
                          <a:solidFill>
                            <a:schemeClr val="bg1"/>
                          </a:solidFill>
                          <a:latin typeface="Meiryo"/>
                          <a:ea typeface="Meiryo"/>
                        </a:rPr>
                        <a:t>A0</a:t>
                      </a:r>
                      <a:r>
                        <a:rPr lang="en-US" b="0" baseline="0" dirty="0" smtClean="0">
                          <a:solidFill>
                            <a:schemeClr val="bg1"/>
                          </a:solidFill>
                          <a:latin typeface="Meiryo"/>
                          <a:ea typeface="Meiryo"/>
                        </a:rPr>
                        <a:t>X</a:t>
                      </a:r>
                      <a:r>
                        <a:rPr lang="en-US" b="0" baseline="-25000" dirty="0" smtClean="0">
                          <a:solidFill>
                            <a:schemeClr val="bg1"/>
                          </a:solidFill>
                          <a:latin typeface="Meiryo"/>
                          <a:ea typeface="Meiryo"/>
                        </a:rPr>
                        <a:t>A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bg1"/>
                          </a:solidFill>
                        </a:rPr>
                        <a:t>F</a:t>
                      </a:r>
                      <a:r>
                        <a:rPr lang="en-US" b="0" baseline="-25000" dirty="0" smtClean="0">
                          <a:solidFill>
                            <a:schemeClr val="bg1"/>
                          </a:solidFill>
                        </a:rPr>
                        <a:t>A0</a:t>
                      </a:r>
                      <a:r>
                        <a:rPr lang="en-US" b="0" baseline="0" dirty="0" smtClean="0">
                          <a:solidFill>
                            <a:schemeClr val="bg1"/>
                          </a:solidFill>
                        </a:rPr>
                        <a:t>(2-</a:t>
                      </a:r>
                      <a:r>
                        <a:rPr lang="en-US" b="0" baseline="0" dirty="0" smtClean="0">
                          <a:solidFill>
                            <a:schemeClr val="bg1"/>
                          </a:solidFill>
                          <a:latin typeface="Meiryo"/>
                          <a:ea typeface="Meiryo"/>
                        </a:rPr>
                        <a:t>⅔</a:t>
                      </a:r>
                      <a:r>
                        <a:rPr lang="en-US" b="0" baseline="0" dirty="0" smtClean="0">
                          <a:solidFill>
                            <a:schemeClr val="bg1"/>
                          </a:solidFill>
                          <a:latin typeface="+mn-lt"/>
                          <a:ea typeface="Meiryo"/>
                        </a:rPr>
                        <a:t>X</a:t>
                      </a:r>
                      <a:r>
                        <a:rPr lang="en-US" b="0" baseline="-25000" dirty="0" smtClean="0">
                          <a:solidFill>
                            <a:schemeClr val="bg1"/>
                          </a:solidFill>
                          <a:latin typeface="+mn-lt"/>
                          <a:ea typeface="Meiryo"/>
                        </a:rPr>
                        <a:t>A</a:t>
                      </a:r>
                      <a:r>
                        <a:rPr lang="en-US" b="0" baseline="0" dirty="0" smtClean="0">
                          <a:solidFill>
                            <a:schemeClr val="bg1"/>
                          </a:solidFill>
                          <a:latin typeface="+mn-lt"/>
                          <a:ea typeface="Meiryo"/>
                        </a:rPr>
                        <a:t>)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76200" y="3286026"/>
            <a:ext cx="899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What are the concentrations of 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, N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, and NH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 when H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is 60% consumed?</a:t>
            </a:r>
          </a:p>
        </p:txBody>
      </p:sp>
      <p:graphicFrame>
        <p:nvGraphicFramePr>
          <p:cNvPr id="3584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7668694"/>
              </p:ext>
            </p:extLst>
          </p:nvPr>
        </p:nvGraphicFramePr>
        <p:xfrm>
          <a:off x="425450" y="3800475"/>
          <a:ext cx="4013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58" name="Equation" r:id="rId3" imgW="4012920" imgH="761760" progId="Equation.DSMT4">
                  <p:embed/>
                </p:oleObj>
              </mc:Choice>
              <mc:Fallback>
                <p:oleObj name="Equation" r:id="rId3" imgW="401292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450" y="3800475"/>
                        <a:ext cx="40132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Arrow Connector 16"/>
          <p:cNvCxnSpPr/>
          <p:nvPr/>
        </p:nvCxnSpPr>
        <p:spPr>
          <a:xfrm rot="5400000">
            <a:off x="2484120" y="3984388"/>
            <a:ext cx="914400" cy="36576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590800" y="4548268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rot="5400000">
            <a:off x="3017520" y="3984388"/>
            <a:ext cx="914400" cy="36576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124200" y="4548268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rot="5400000">
            <a:off x="3611880" y="3973997"/>
            <a:ext cx="914400" cy="36576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733799" y="4537877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495800" y="3710068"/>
            <a:ext cx="13676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isothermal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72000" y="4052968"/>
            <a:ext cx="10695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isobaric</a:t>
            </a:r>
          </a:p>
        </p:txBody>
      </p:sp>
      <p:graphicFrame>
        <p:nvGraphicFramePr>
          <p:cNvPr id="3585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9662116"/>
              </p:ext>
            </p:extLst>
          </p:nvPr>
        </p:nvGraphicFramePr>
        <p:xfrm>
          <a:off x="5765800" y="3870325"/>
          <a:ext cx="25654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59" name="Equation" r:id="rId5" imgW="2565360" imgH="736560" progId="Equation.DSMT4">
                  <p:embed/>
                </p:oleObj>
              </mc:Choice>
              <mc:Fallback>
                <p:oleObj name="Equation" r:id="rId5" imgW="256536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5800" y="3870325"/>
                        <a:ext cx="25654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9" name="Group 28"/>
          <p:cNvGrpSpPr/>
          <p:nvPr/>
        </p:nvGrpSpPr>
        <p:grpSpPr>
          <a:xfrm>
            <a:off x="76200" y="4948061"/>
            <a:ext cx="5223769" cy="619991"/>
            <a:chOff x="152400" y="4800600"/>
            <a:chExt cx="5223769" cy="619991"/>
          </a:xfrm>
        </p:grpSpPr>
        <p:graphicFrame>
          <p:nvGraphicFramePr>
            <p:cNvPr id="34823" name="Object 12"/>
            <p:cNvGraphicFramePr>
              <a:graphicFrameLocks noChangeAspect="1"/>
            </p:cNvGraphicFramePr>
            <p:nvPr/>
          </p:nvGraphicFramePr>
          <p:xfrm>
            <a:off x="152400" y="4953000"/>
            <a:ext cx="942975" cy="3032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660" name="Equation" r:id="rId7" imgW="1028520" imgH="330120" progId="Equation.DSMT4">
                    <p:embed/>
                  </p:oleObj>
                </mc:Choice>
                <mc:Fallback>
                  <p:oleObj name="Equation" r:id="rId7" imgW="1028520" imgH="33012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2400" y="4953000"/>
                          <a:ext cx="942975" cy="30321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4824" name="Object 12"/>
            <p:cNvGraphicFramePr>
              <a:graphicFrameLocks noChangeAspect="1"/>
            </p:cNvGraphicFramePr>
            <p:nvPr/>
          </p:nvGraphicFramePr>
          <p:xfrm>
            <a:off x="1219200" y="4800600"/>
            <a:ext cx="720725" cy="558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661" name="Equation" r:id="rId9" imgW="787320" imgH="609480" progId="Equation.DSMT4">
                    <p:embed/>
                  </p:oleObj>
                </mc:Choice>
                <mc:Fallback>
                  <p:oleObj name="Equation" r:id="rId9" imgW="787320" imgH="609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19200" y="4800600"/>
                          <a:ext cx="720725" cy="5588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5851" name="Object 11"/>
            <p:cNvGraphicFramePr>
              <a:graphicFrameLocks noChangeAspect="1"/>
            </p:cNvGraphicFramePr>
            <p:nvPr/>
          </p:nvGraphicFramePr>
          <p:xfrm>
            <a:off x="2133600" y="4810991"/>
            <a:ext cx="2286000" cy="609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662" name="Equation" r:id="rId11" imgW="2286000" imgH="609480" progId="Equation.DSMT4">
                    <p:embed/>
                  </p:oleObj>
                </mc:Choice>
                <mc:Fallback>
                  <p:oleObj name="Equation" r:id="rId11" imgW="2286000" imgH="609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33600" y="4810991"/>
                          <a:ext cx="2286000" cy="6096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8" name="TextBox 27"/>
            <p:cNvSpPr txBox="1"/>
            <p:nvPr/>
          </p:nvSpPr>
          <p:spPr>
            <a:xfrm>
              <a:off x="4495800" y="4897582"/>
              <a:ext cx="88036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C</a:t>
              </a:r>
              <a:r>
                <a:rPr lang="en-US" sz="2000" baseline="-25000" dirty="0" smtClean="0"/>
                <a:t>C0</a:t>
              </a:r>
              <a:r>
                <a:rPr lang="en-US" sz="2000" dirty="0" smtClean="0"/>
                <a:t>=0</a:t>
              </a:r>
            </a:p>
          </p:txBody>
        </p:sp>
      </p:grpSp>
      <p:graphicFrame>
        <p:nvGraphicFramePr>
          <p:cNvPr id="3585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207831"/>
              </p:ext>
            </p:extLst>
          </p:nvPr>
        </p:nvGraphicFramePr>
        <p:xfrm>
          <a:off x="246063" y="5800725"/>
          <a:ext cx="43180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63" name="Equation" r:id="rId13" imgW="4317840" imgH="723600" progId="Equation.DSMT4">
                  <p:embed/>
                </p:oleObj>
              </mc:Choice>
              <mc:Fallback>
                <p:oleObj name="Equation" r:id="rId13" imgW="4317840" imgH="723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063" y="5800725"/>
                        <a:ext cx="43180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1769002"/>
              </p:ext>
            </p:extLst>
          </p:nvPr>
        </p:nvGraphicFramePr>
        <p:xfrm>
          <a:off x="5384800" y="4924425"/>
          <a:ext cx="36957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64" name="Equation" r:id="rId15" imgW="3695400" imgH="723600" progId="Equation.DSMT4">
                  <p:embed/>
                </p:oleObj>
              </mc:Choice>
              <mc:Fallback>
                <p:oleObj name="Equation" r:id="rId15" imgW="3695400" imgH="723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4800" y="4924425"/>
                        <a:ext cx="36957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5541912"/>
              </p:ext>
            </p:extLst>
          </p:nvPr>
        </p:nvGraphicFramePr>
        <p:xfrm>
          <a:off x="4795838" y="5800725"/>
          <a:ext cx="41021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65" name="Equation" r:id="rId17" imgW="4101840" imgH="723600" progId="Equation.DSMT4">
                  <p:embed/>
                </p:oleObj>
              </mc:Choice>
              <mc:Fallback>
                <p:oleObj name="Equation" r:id="rId17" imgW="4101840" imgH="723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5838" y="5800725"/>
                        <a:ext cx="41021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82553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35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18" grpId="0"/>
      <p:bldP spid="20" grpId="0"/>
      <p:bldP spid="22" grpId="0"/>
      <p:bldP spid="24" grpId="0"/>
      <p:bldP spid="2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0"/>
            <a:ext cx="7620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</a:t>
            </a:r>
            <a:r>
              <a:rPr lang="en-US" sz="2000" dirty="0" smtClean="0"/>
              <a:t> reversible reaction is carried out in a CSTR.  What is the CSTR volume when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=0.9, C</a:t>
            </a:r>
            <a:r>
              <a:rPr lang="en-US" sz="2000" baseline="-25000" dirty="0" smtClean="0"/>
              <a:t>A0</a:t>
            </a:r>
            <a:r>
              <a:rPr lang="en-US" sz="2000" dirty="0" smtClean="0"/>
              <a:t>=2 mol/m</a:t>
            </a:r>
            <a:r>
              <a:rPr lang="en-US" sz="2000" baseline="30000" dirty="0" smtClean="0"/>
              <a:t>3</a:t>
            </a:r>
            <a:r>
              <a:rPr lang="en-US" sz="2000" dirty="0" smtClean="0"/>
              <a:t>, F</a:t>
            </a:r>
            <a:r>
              <a:rPr lang="en-US" sz="2000" baseline="-25000" dirty="0" smtClean="0"/>
              <a:t>A0</a:t>
            </a:r>
            <a:r>
              <a:rPr lang="en-US" sz="2000" dirty="0" smtClean="0"/>
              <a:t>=2 mol/min, and there is no product in the feed stream?</a:t>
            </a:r>
            <a:endParaRPr lang="en-US" sz="2000" dirty="0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667000" y="990600"/>
          <a:ext cx="1882775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992" name="Equation" r:id="rId3" imgW="1879560" imgH="609480" progId="Equation.DSMT4">
                  <p:embed/>
                </p:oleObj>
              </mc:Choice>
              <mc:Fallback>
                <p:oleObj name="Equation" r:id="rId3" imgW="187956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990600"/>
                        <a:ext cx="1882775" cy="611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" name="Group 20"/>
          <p:cNvGrpSpPr/>
          <p:nvPr/>
        </p:nvGrpSpPr>
        <p:grpSpPr>
          <a:xfrm>
            <a:off x="76200" y="76200"/>
            <a:ext cx="2511255" cy="1664827"/>
            <a:chOff x="372150" y="2153521"/>
            <a:chExt cx="2511255" cy="1664827"/>
          </a:xfrm>
        </p:grpSpPr>
        <p:sp>
          <p:nvSpPr>
            <p:cNvPr id="26" name="Line 21"/>
            <p:cNvSpPr>
              <a:spLocks noChangeShapeType="1"/>
            </p:cNvSpPr>
            <p:nvPr/>
          </p:nvSpPr>
          <p:spPr bwMode="auto">
            <a:xfrm flipV="1">
              <a:off x="1742209" y="3639914"/>
              <a:ext cx="365760" cy="0"/>
            </a:xfrm>
            <a:prstGeom prst="line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 type="triangle"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 u="none"/>
            </a:p>
          </p:txBody>
        </p:sp>
        <p:grpSp>
          <p:nvGrpSpPr>
            <p:cNvPr id="22" name="Group 39"/>
            <p:cNvGrpSpPr/>
            <p:nvPr/>
          </p:nvGrpSpPr>
          <p:grpSpPr>
            <a:xfrm>
              <a:off x="372150" y="2153521"/>
              <a:ext cx="2511255" cy="1664827"/>
              <a:chOff x="2799917" y="1673089"/>
              <a:chExt cx="2511255" cy="1066284"/>
            </a:xfrm>
          </p:grpSpPr>
          <p:grpSp>
            <p:nvGrpSpPr>
              <p:cNvPr id="29" name="Group 25"/>
              <p:cNvGrpSpPr>
                <a:grpSpLocks/>
              </p:cNvGrpSpPr>
              <p:nvPr/>
            </p:nvGrpSpPr>
            <p:grpSpPr bwMode="auto">
              <a:xfrm>
                <a:off x="3200400" y="1710672"/>
                <a:ext cx="971117" cy="987305"/>
                <a:chOff x="3708400" y="3667587"/>
                <a:chExt cx="971117" cy="1110720"/>
              </a:xfrm>
            </p:grpSpPr>
            <p:sp>
              <p:nvSpPr>
                <p:cNvPr id="33" name="Line 5"/>
                <p:cNvSpPr>
                  <a:spLocks noChangeShapeType="1"/>
                </p:cNvSpPr>
                <p:nvPr/>
              </p:nvSpPr>
              <p:spPr bwMode="auto">
                <a:xfrm>
                  <a:off x="4189845" y="3667587"/>
                  <a:ext cx="0" cy="856517"/>
                </a:xfrm>
                <a:prstGeom prst="line">
                  <a:avLst/>
                </a:prstGeom>
                <a:noFill/>
                <a:ln w="38100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u="none"/>
                </a:p>
              </p:txBody>
            </p:sp>
            <p:sp>
              <p:nvSpPr>
                <p:cNvPr id="34" name="Oval 6"/>
                <p:cNvSpPr>
                  <a:spLocks noChangeArrowheads="1"/>
                </p:cNvSpPr>
                <p:nvPr/>
              </p:nvSpPr>
              <p:spPr bwMode="auto">
                <a:xfrm>
                  <a:off x="4189845" y="4448877"/>
                  <a:ext cx="381000" cy="152400"/>
                </a:xfrm>
                <a:prstGeom prst="ellipse">
                  <a:avLst/>
                </a:prstGeom>
                <a:noFill/>
                <a:ln w="38100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u="none"/>
                </a:p>
              </p:txBody>
            </p:sp>
            <p:sp>
              <p:nvSpPr>
                <p:cNvPr id="35" name="Oval 7"/>
                <p:cNvSpPr>
                  <a:spLocks noChangeArrowheads="1"/>
                </p:cNvSpPr>
                <p:nvPr/>
              </p:nvSpPr>
              <p:spPr bwMode="auto">
                <a:xfrm>
                  <a:off x="3808845" y="4448877"/>
                  <a:ext cx="381000" cy="152400"/>
                </a:xfrm>
                <a:prstGeom prst="ellipse">
                  <a:avLst/>
                </a:prstGeom>
                <a:noFill/>
                <a:ln w="38100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u="none"/>
                </a:p>
              </p:txBody>
            </p:sp>
            <p:sp>
              <p:nvSpPr>
                <p:cNvPr id="36" name="Freeform 8"/>
                <p:cNvSpPr>
                  <a:spLocks/>
                </p:cNvSpPr>
                <p:nvPr/>
              </p:nvSpPr>
              <p:spPr bwMode="auto">
                <a:xfrm>
                  <a:off x="3708400" y="4181683"/>
                  <a:ext cx="969264" cy="177800"/>
                </a:xfrm>
                <a:custGeom>
                  <a:avLst/>
                  <a:gdLst/>
                  <a:ahLst/>
                  <a:cxnLst>
                    <a:cxn ang="0">
                      <a:pos x="0" y="56"/>
                    </a:cxn>
                    <a:cxn ang="0">
                      <a:pos x="192" y="8"/>
                    </a:cxn>
                    <a:cxn ang="0">
                      <a:pos x="240" y="104"/>
                    </a:cxn>
                    <a:cxn ang="0">
                      <a:pos x="384" y="56"/>
                    </a:cxn>
                    <a:cxn ang="0">
                      <a:pos x="528" y="56"/>
                    </a:cxn>
                    <a:cxn ang="0">
                      <a:pos x="624" y="8"/>
                    </a:cxn>
                    <a:cxn ang="0">
                      <a:pos x="672" y="56"/>
                    </a:cxn>
                    <a:cxn ang="0">
                      <a:pos x="672" y="104"/>
                    </a:cxn>
                  </a:cxnLst>
                  <a:rect l="0" t="0" r="r" b="b"/>
                  <a:pathLst>
                    <a:path w="679" h="112">
                      <a:moveTo>
                        <a:pt x="0" y="56"/>
                      </a:moveTo>
                      <a:cubicBezTo>
                        <a:pt x="76" y="28"/>
                        <a:pt x="152" y="0"/>
                        <a:pt x="192" y="8"/>
                      </a:cubicBezTo>
                      <a:cubicBezTo>
                        <a:pt x="231" y="15"/>
                        <a:pt x="207" y="95"/>
                        <a:pt x="240" y="104"/>
                      </a:cubicBezTo>
                      <a:cubicBezTo>
                        <a:pt x="272" y="112"/>
                        <a:pt x="336" y="64"/>
                        <a:pt x="384" y="56"/>
                      </a:cubicBezTo>
                      <a:cubicBezTo>
                        <a:pt x="432" y="48"/>
                        <a:pt x="488" y="63"/>
                        <a:pt x="528" y="56"/>
                      </a:cubicBezTo>
                      <a:cubicBezTo>
                        <a:pt x="567" y="48"/>
                        <a:pt x="600" y="8"/>
                        <a:pt x="624" y="8"/>
                      </a:cubicBezTo>
                      <a:cubicBezTo>
                        <a:pt x="648" y="8"/>
                        <a:pt x="664" y="40"/>
                        <a:pt x="672" y="56"/>
                      </a:cubicBezTo>
                      <a:cubicBezTo>
                        <a:pt x="679" y="71"/>
                        <a:pt x="675" y="87"/>
                        <a:pt x="672" y="104"/>
                      </a:cubicBezTo>
                    </a:path>
                  </a:pathLst>
                </a:custGeom>
                <a:noFill/>
                <a:ln w="38100" cmpd="sng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u="none"/>
                </a:p>
              </p:txBody>
            </p:sp>
            <p:sp>
              <p:nvSpPr>
                <p:cNvPr id="32" name="Rectangle 4"/>
                <p:cNvSpPr>
                  <a:spLocks noChangeArrowheads="1"/>
                </p:cNvSpPr>
                <p:nvPr/>
              </p:nvSpPr>
              <p:spPr bwMode="auto">
                <a:xfrm>
                  <a:off x="3708400" y="3994070"/>
                  <a:ext cx="971117" cy="784237"/>
                </a:xfrm>
                <a:prstGeom prst="rect">
                  <a:avLst/>
                </a:prstGeom>
                <a:noFill/>
                <a:ln w="38100">
                  <a:solidFill>
                    <a:srgbClr val="0070C0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altLang="en-US" u="none">
                    <a:solidFill>
                      <a:srgbClr val="FFFF00"/>
                    </a:solidFill>
                    <a:latin typeface="Helvetica" pitchFamily="34" charset="0"/>
                  </a:endParaRPr>
                </a:p>
              </p:txBody>
            </p:sp>
          </p:grpSp>
          <p:sp>
            <p:nvSpPr>
              <p:cNvPr id="30" name="TextBox 29"/>
              <p:cNvSpPr txBox="1"/>
              <p:nvPr/>
            </p:nvSpPr>
            <p:spPr>
              <a:xfrm>
                <a:off x="2799917" y="1673089"/>
                <a:ext cx="356188" cy="2562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A</a:t>
                </a:r>
                <a:endParaRPr lang="en-US" sz="2000" dirty="0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4507490" y="2483112"/>
                <a:ext cx="803682" cy="2562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A + B</a:t>
                </a:r>
                <a:endParaRPr lang="en-US" sz="2000" dirty="0"/>
              </a:p>
            </p:txBody>
          </p:sp>
        </p:grpSp>
        <p:grpSp>
          <p:nvGrpSpPr>
            <p:cNvPr id="23" name="Group 54"/>
            <p:cNvGrpSpPr/>
            <p:nvPr/>
          </p:nvGrpSpPr>
          <p:grpSpPr>
            <a:xfrm>
              <a:off x="697733" y="2382121"/>
              <a:ext cx="457200" cy="548640"/>
              <a:chOff x="2912303" y="1086721"/>
              <a:chExt cx="640079" cy="548640"/>
            </a:xfrm>
          </p:grpSpPr>
          <p:sp>
            <p:nvSpPr>
              <p:cNvPr id="27" name="Line 9"/>
              <p:cNvSpPr>
                <a:spLocks noChangeShapeType="1"/>
              </p:cNvSpPr>
              <p:nvPr/>
            </p:nvSpPr>
            <p:spPr bwMode="auto">
              <a:xfrm flipV="1">
                <a:off x="2912303" y="1086721"/>
                <a:ext cx="640079" cy="0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 u="none"/>
              </a:p>
            </p:txBody>
          </p:sp>
          <p:sp>
            <p:nvSpPr>
              <p:cNvPr id="28" name="Line 10"/>
              <p:cNvSpPr>
                <a:spLocks noChangeShapeType="1"/>
              </p:cNvSpPr>
              <p:nvPr/>
            </p:nvSpPr>
            <p:spPr bwMode="auto">
              <a:xfrm>
                <a:off x="3545378" y="1086721"/>
                <a:ext cx="0" cy="548640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 type="triangle" w="med" len="med"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 u="none"/>
              </a:p>
            </p:txBody>
          </p:sp>
        </p:grpSp>
      </p:grpSp>
      <p:graphicFrame>
        <p:nvGraphicFramePr>
          <p:cNvPr id="37" name="Object 36"/>
          <p:cNvGraphicFramePr>
            <a:graphicFrameLocks noChangeAspect="1"/>
          </p:cNvGraphicFramePr>
          <p:nvPr/>
        </p:nvGraphicFramePr>
        <p:xfrm>
          <a:off x="4724400" y="991393"/>
          <a:ext cx="2057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993" name="Equation" r:id="rId5" imgW="2057400" imgH="406080" progId="Equation.DSMT4">
                  <p:embed/>
                </p:oleObj>
              </mc:Choice>
              <mc:Fallback>
                <p:oleObj name="Equation" r:id="rId5" imgW="205740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991393"/>
                        <a:ext cx="20574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/>
        </p:nvGraphicFramePr>
        <p:xfrm>
          <a:off x="7010400" y="800893"/>
          <a:ext cx="1828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994" name="Equation" r:id="rId7" imgW="1828800" imgH="330120" progId="Equation.DSMT4">
                  <p:embed/>
                </p:oleObj>
              </mc:Choice>
              <mc:Fallback>
                <p:oleObj name="Equation" r:id="rId7" imgW="182880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800893"/>
                        <a:ext cx="18288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7061200" y="1193800"/>
          <a:ext cx="1397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995" name="Equation" r:id="rId9" imgW="1396800" imgH="406080" progId="Equation.DSMT4">
                  <p:embed/>
                </p:oleObj>
              </mc:Choice>
              <mc:Fallback>
                <p:oleObj name="Equation" r:id="rId9" imgW="139680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1200" y="1193800"/>
                        <a:ext cx="13970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Box 39"/>
          <p:cNvSpPr txBox="1"/>
          <p:nvPr/>
        </p:nvSpPr>
        <p:spPr>
          <a:xfrm>
            <a:off x="0" y="1749564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</a:rPr>
              <a:t>Check if X</a:t>
            </a:r>
            <a:r>
              <a:rPr lang="en-US" baseline="-25000" dirty="0" smtClean="0">
                <a:solidFill>
                  <a:srgbClr val="0033CC"/>
                </a:solidFill>
              </a:rPr>
              <a:t>A</a:t>
            </a:r>
            <a:r>
              <a:rPr lang="en-US" dirty="0" smtClean="0">
                <a:solidFill>
                  <a:srgbClr val="0033CC"/>
                </a:solidFill>
              </a:rPr>
              <a:t>=0.9 is obtainable by determining X</a:t>
            </a:r>
            <a:r>
              <a:rPr lang="en-US" baseline="-25000" dirty="0" smtClean="0">
                <a:solidFill>
                  <a:srgbClr val="0033CC"/>
                </a:solidFill>
              </a:rPr>
              <a:t>A</a:t>
            </a:r>
            <a:r>
              <a:rPr lang="en-US" dirty="0" smtClean="0">
                <a:solidFill>
                  <a:srgbClr val="0033CC"/>
                </a:solidFill>
              </a:rPr>
              <a:t> when the </a:t>
            </a:r>
            <a:r>
              <a:rPr lang="en-US" dirty="0" err="1" smtClean="0">
                <a:solidFill>
                  <a:srgbClr val="0033CC"/>
                </a:solidFill>
              </a:rPr>
              <a:t>rxn</a:t>
            </a:r>
            <a:r>
              <a:rPr lang="en-US" dirty="0" smtClean="0">
                <a:solidFill>
                  <a:srgbClr val="0033CC"/>
                </a:solidFill>
              </a:rPr>
              <a:t> is at equilibrium (-</a:t>
            </a:r>
            <a:r>
              <a:rPr lang="en-US" dirty="0" err="1" smtClean="0">
                <a:solidFill>
                  <a:srgbClr val="0033CC"/>
                </a:solidFill>
              </a:rPr>
              <a:t>r</a:t>
            </a:r>
            <a:r>
              <a:rPr lang="en-US" baseline="-25000" dirty="0" err="1" smtClean="0">
                <a:solidFill>
                  <a:srgbClr val="0033CC"/>
                </a:solidFill>
              </a:rPr>
              <a:t>Ae</a:t>
            </a:r>
            <a:r>
              <a:rPr lang="en-US" dirty="0" smtClean="0">
                <a:solidFill>
                  <a:srgbClr val="0033CC"/>
                </a:solidFill>
              </a:rPr>
              <a:t>=0):</a:t>
            </a:r>
          </a:p>
        </p:txBody>
      </p:sp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8095959"/>
              </p:ext>
            </p:extLst>
          </p:nvPr>
        </p:nvGraphicFramePr>
        <p:xfrm>
          <a:off x="5969000" y="2170579"/>
          <a:ext cx="1651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996" name="Equation" r:id="rId11" imgW="1650960" imgH="406080" progId="Equation.DSMT4">
                  <p:embed/>
                </p:oleObj>
              </mc:Choice>
              <mc:Fallback>
                <p:oleObj name="Equation" r:id="rId11" imgW="165096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0" y="2170579"/>
                        <a:ext cx="16510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7" name="Group 96"/>
          <p:cNvGrpSpPr/>
          <p:nvPr/>
        </p:nvGrpSpPr>
        <p:grpSpPr>
          <a:xfrm>
            <a:off x="4434699" y="2164080"/>
            <a:ext cx="1447800" cy="369332"/>
            <a:chOff x="4434699" y="2254101"/>
            <a:chExt cx="1447800" cy="369332"/>
          </a:xfrm>
        </p:grpSpPr>
        <p:cxnSp>
          <p:nvCxnSpPr>
            <p:cNvPr id="44" name="Straight Arrow Connector 43"/>
            <p:cNvCxnSpPr/>
            <p:nvPr/>
          </p:nvCxnSpPr>
          <p:spPr>
            <a:xfrm>
              <a:off x="4434699" y="2590074"/>
              <a:ext cx="144780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4521200" y="2254101"/>
              <a:ext cx="12747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33CC"/>
                  </a:solidFill>
                </a:rPr>
                <a:t>Rearrange</a:t>
              </a:r>
              <a:endParaRPr lang="en-US" dirty="0">
                <a:solidFill>
                  <a:srgbClr val="0033CC"/>
                </a:solidFill>
              </a:endParaRPr>
            </a:p>
          </p:txBody>
        </p:sp>
      </p:grpSp>
      <p:graphicFrame>
        <p:nvGraphicFramePr>
          <p:cNvPr id="1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1271910"/>
              </p:ext>
            </p:extLst>
          </p:nvPr>
        </p:nvGraphicFramePr>
        <p:xfrm>
          <a:off x="1524000" y="2170579"/>
          <a:ext cx="2794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997" name="Equation" r:id="rId13" imgW="2793960" imgH="406080" progId="Equation.DSMT4">
                  <p:embed/>
                </p:oleObj>
              </mc:Choice>
              <mc:Fallback>
                <p:oleObj name="Equation" r:id="rId13" imgW="279396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170579"/>
                        <a:ext cx="27940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6759671"/>
              </p:ext>
            </p:extLst>
          </p:nvPr>
        </p:nvGraphicFramePr>
        <p:xfrm>
          <a:off x="3822700" y="2686368"/>
          <a:ext cx="5245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998" name="Equation" r:id="rId15" imgW="5244840" imgH="355320" progId="Equation.DSMT4">
                  <p:embed/>
                </p:oleObj>
              </mc:Choice>
              <mc:Fallback>
                <p:oleObj name="Equation" r:id="rId15" imgW="524484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2686368"/>
                        <a:ext cx="52451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" name="TextBox 75"/>
          <p:cNvSpPr txBox="1"/>
          <p:nvPr/>
        </p:nvSpPr>
        <p:spPr>
          <a:xfrm>
            <a:off x="102792" y="2667935"/>
            <a:ext cx="37834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33CC"/>
                </a:solidFill>
              </a:rPr>
              <a:t>Put </a:t>
            </a:r>
            <a:r>
              <a:rPr lang="en-US" sz="2000" dirty="0" err="1" smtClean="0">
                <a:solidFill>
                  <a:srgbClr val="0033CC"/>
                </a:solidFill>
              </a:rPr>
              <a:t>C</a:t>
            </a:r>
            <a:r>
              <a:rPr lang="en-US" sz="2000" baseline="-25000" dirty="0" err="1" smtClean="0">
                <a:solidFill>
                  <a:srgbClr val="0033CC"/>
                </a:solidFill>
              </a:rPr>
              <a:t>Ae</a:t>
            </a:r>
            <a:r>
              <a:rPr lang="en-US" sz="2000" dirty="0" smtClean="0">
                <a:solidFill>
                  <a:srgbClr val="0033CC"/>
                </a:solidFill>
              </a:rPr>
              <a:t> and </a:t>
            </a:r>
            <a:r>
              <a:rPr lang="en-US" sz="2000" dirty="0" err="1" smtClean="0">
                <a:solidFill>
                  <a:srgbClr val="0033CC"/>
                </a:solidFill>
              </a:rPr>
              <a:t>C</a:t>
            </a:r>
            <a:r>
              <a:rPr lang="en-US" sz="2000" baseline="-25000" dirty="0" err="1" smtClean="0">
                <a:solidFill>
                  <a:srgbClr val="0033CC"/>
                </a:solidFill>
              </a:rPr>
              <a:t>Be</a:t>
            </a:r>
            <a:r>
              <a:rPr lang="en-US" sz="2000" dirty="0" smtClean="0">
                <a:solidFill>
                  <a:srgbClr val="0033CC"/>
                </a:solidFill>
              </a:rPr>
              <a:t> in terms of </a:t>
            </a:r>
            <a:r>
              <a:rPr lang="en-US" sz="2000" dirty="0" err="1" smtClean="0">
                <a:solidFill>
                  <a:srgbClr val="0033CC"/>
                </a:solidFill>
              </a:rPr>
              <a:t>X</a:t>
            </a:r>
            <a:r>
              <a:rPr lang="en-US" sz="2000" baseline="-25000" dirty="0" err="1" smtClean="0">
                <a:solidFill>
                  <a:srgbClr val="0033CC"/>
                </a:solidFill>
              </a:rPr>
              <a:t>Ae</a:t>
            </a:r>
            <a:r>
              <a:rPr lang="en-US" sz="2000" dirty="0" smtClean="0">
                <a:solidFill>
                  <a:srgbClr val="0033CC"/>
                </a:solidFill>
              </a:rPr>
              <a:t>:</a:t>
            </a:r>
            <a:endParaRPr lang="en-US" sz="2000" dirty="0">
              <a:solidFill>
                <a:srgbClr val="0033CC"/>
              </a:solidFill>
            </a:endParaRPr>
          </a:p>
        </p:txBody>
      </p:sp>
      <p:graphicFrame>
        <p:nvGraphicFramePr>
          <p:cNvPr id="103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9819241"/>
              </p:ext>
            </p:extLst>
          </p:nvPr>
        </p:nvGraphicFramePr>
        <p:xfrm>
          <a:off x="1549400" y="3158490"/>
          <a:ext cx="6045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999" name="Equation" r:id="rId17" imgW="6045120" imgH="355320" progId="Equation.DSMT4">
                  <p:embed/>
                </p:oleObj>
              </mc:Choice>
              <mc:Fallback>
                <p:oleObj name="Equation" r:id="rId17" imgW="604512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9400" y="3158490"/>
                        <a:ext cx="60452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" name="TextBox 78"/>
          <p:cNvSpPr txBox="1"/>
          <p:nvPr/>
        </p:nvSpPr>
        <p:spPr>
          <a:xfrm>
            <a:off x="703230" y="3620578"/>
            <a:ext cx="36631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33CC"/>
                </a:solidFill>
              </a:rPr>
              <a:t>Plug </a:t>
            </a:r>
            <a:r>
              <a:rPr lang="en-US" sz="2000" dirty="0" err="1" smtClean="0">
                <a:solidFill>
                  <a:srgbClr val="0033CC"/>
                </a:solidFill>
              </a:rPr>
              <a:t>C</a:t>
            </a:r>
            <a:r>
              <a:rPr lang="en-US" sz="2000" baseline="-25000" dirty="0" err="1" smtClean="0">
                <a:solidFill>
                  <a:srgbClr val="0033CC"/>
                </a:solidFill>
              </a:rPr>
              <a:t>Ae</a:t>
            </a:r>
            <a:r>
              <a:rPr lang="en-US" sz="2000" dirty="0" smtClean="0">
                <a:solidFill>
                  <a:srgbClr val="0033CC"/>
                </a:solidFill>
              </a:rPr>
              <a:t> and </a:t>
            </a:r>
            <a:r>
              <a:rPr lang="en-US" sz="2000" dirty="0" err="1" smtClean="0">
                <a:solidFill>
                  <a:srgbClr val="0033CC"/>
                </a:solidFill>
              </a:rPr>
              <a:t>C</a:t>
            </a:r>
            <a:r>
              <a:rPr lang="en-US" sz="2000" baseline="-25000" dirty="0" err="1" smtClean="0">
                <a:solidFill>
                  <a:srgbClr val="0033CC"/>
                </a:solidFill>
              </a:rPr>
              <a:t>Be</a:t>
            </a:r>
            <a:r>
              <a:rPr lang="en-US" sz="2000" dirty="0" smtClean="0">
                <a:solidFill>
                  <a:srgbClr val="0033CC"/>
                </a:solidFill>
              </a:rPr>
              <a:t> into rate </a:t>
            </a:r>
            <a:r>
              <a:rPr lang="en-US" sz="2000" dirty="0" err="1" smtClean="0">
                <a:solidFill>
                  <a:srgbClr val="0033CC"/>
                </a:solidFill>
              </a:rPr>
              <a:t>eq</a:t>
            </a:r>
            <a:r>
              <a:rPr lang="en-US" sz="2000" dirty="0" smtClean="0">
                <a:solidFill>
                  <a:srgbClr val="0033CC"/>
                </a:solidFill>
              </a:rPr>
              <a:t>:</a:t>
            </a:r>
            <a:endParaRPr lang="en-US" sz="2000" dirty="0">
              <a:solidFill>
                <a:srgbClr val="0033CC"/>
              </a:solidFill>
            </a:endParaRPr>
          </a:p>
        </p:txBody>
      </p:sp>
      <p:graphicFrame>
        <p:nvGraphicFramePr>
          <p:cNvPr id="103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7948157"/>
              </p:ext>
            </p:extLst>
          </p:nvPr>
        </p:nvGraphicFramePr>
        <p:xfrm>
          <a:off x="4254500" y="3581400"/>
          <a:ext cx="38989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000" name="Equation" r:id="rId19" imgW="3898800" imgH="457200" progId="Equation.DSMT4">
                  <p:embed/>
                </p:oleObj>
              </mc:Choice>
              <mc:Fallback>
                <p:oleObj name="Equation" r:id="rId19" imgW="38988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4500" y="3581400"/>
                        <a:ext cx="38989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7" name="Straight Connector 86"/>
          <p:cNvCxnSpPr/>
          <p:nvPr/>
        </p:nvCxnSpPr>
        <p:spPr>
          <a:xfrm rot="10800000">
            <a:off x="4635500" y="3733800"/>
            <a:ext cx="457200" cy="22860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rot="10800000">
            <a:off x="6824035" y="3665397"/>
            <a:ext cx="182880" cy="914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3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8405164"/>
              </p:ext>
            </p:extLst>
          </p:nvPr>
        </p:nvGraphicFramePr>
        <p:xfrm>
          <a:off x="66675" y="4272598"/>
          <a:ext cx="2979738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001" name="Equation" r:id="rId21" imgW="3149280" imgH="444240" progId="Equation.DSMT4">
                  <p:embed/>
                </p:oleObj>
              </mc:Choice>
              <mc:Fallback>
                <p:oleObj name="Equation" r:id="rId21" imgW="314928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75" y="4272598"/>
                        <a:ext cx="2979738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0960401"/>
              </p:ext>
            </p:extLst>
          </p:nvPr>
        </p:nvGraphicFramePr>
        <p:xfrm>
          <a:off x="3124200" y="4120198"/>
          <a:ext cx="2970213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002" name="Equation" r:id="rId23" imgW="3111480" imgH="774360" progId="Equation.DSMT4">
                  <p:embed/>
                </p:oleObj>
              </mc:Choice>
              <mc:Fallback>
                <p:oleObj name="Equation" r:id="rId23" imgW="3111480" imgH="774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120198"/>
                        <a:ext cx="2970213" cy="739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5984741"/>
              </p:ext>
            </p:extLst>
          </p:nvPr>
        </p:nvGraphicFramePr>
        <p:xfrm>
          <a:off x="6248400" y="4166429"/>
          <a:ext cx="2770188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003" name="Equation" r:id="rId25" imgW="2895480" imgH="698400" progId="Equation.DSMT4">
                  <p:embed/>
                </p:oleObj>
              </mc:Choice>
              <mc:Fallback>
                <p:oleObj name="Equation" r:id="rId25" imgW="289548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4166429"/>
                        <a:ext cx="2770188" cy="668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6920876"/>
              </p:ext>
            </p:extLst>
          </p:nvPr>
        </p:nvGraphicFramePr>
        <p:xfrm>
          <a:off x="3009900" y="4912413"/>
          <a:ext cx="5143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004" name="Equation" r:id="rId27" imgW="5143320" imgH="825480" progId="Equation.DSMT4">
                  <p:embed/>
                </p:oleObj>
              </mc:Choice>
              <mc:Fallback>
                <p:oleObj name="Equation" r:id="rId27" imgW="5143320" imgH="825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9900" y="4912413"/>
                        <a:ext cx="5143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5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3247678"/>
              </p:ext>
            </p:extLst>
          </p:nvPr>
        </p:nvGraphicFramePr>
        <p:xfrm>
          <a:off x="531194" y="5657462"/>
          <a:ext cx="23495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005" name="Equation" r:id="rId29" imgW="2349360" imgH="685800" progId="Equation.DSMT4">
                  <p:embed/>
                </p:oleObj>
              </mc:Choice>
              <mc:Fallback>
                <p:oleObj name="Equation" r:id="rId29" imgW="234936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194" y="5657462"/>
                        <a:ext cx="23495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extBox 41"/>
          <p:cNvSpPr txBox="1"/>
          <p:nvPr/>
        </p:nvSpPr>
        <p:spPr>
          <a:xfrm>
            <a:off x="3209731" y="5780317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X</a:t>
            </a:r>
            <a:r>
              <a:rPr lang="en-US" sz="2000" baseline="-25000" dirty="0" err="1" smtClean="0"/>
              <a:t>Ae</a:t>
            </a:r>
            <a:r>
              <a:rPr lang="en-US" sz="2000" dirty="0" smtClean="0"/>
              <a:t> =2   or   </a:t>
            </a:r>
            <a:r>
              <a:rPr lang="en-US" sz="2000" dirty="0" err="1" smtClean="0"/>
              <a:t>X</a:t>
            </a:r>
            <a:r>
              <a:rPr lang="en-US" sz="2000" baseline="-25000" dirty="0" err="1" smtClean="0"/>
              <a:t>Ae</a:t>
            </a:r>
            <a:r>
              <a:rPr lang="en-US" sz="2000" dirty="0" smtClean="0"/>
              <a:t>=0.5 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16121" y="4960620"/>
            <a:ext cx="236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0033CC"/>
                </a:solidFill>
              </a:rPr>
              <a:t>Plug in values of variables &amp; simplify 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474103" y="5562600"/>
            <a:ext cx="5950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971800" y="6237517"/>
            <a:ext cx="14109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Impossible</a:t>
            </a:r>
          </a:p>
        </p:txBody>
      </p:sp>
      <p:sp>
        <p:nvSpPr>
          <p:cNvPr id="47" name="Rectangle 46"/>
          <p:cNvSpPr/>
          <p:nvPr/>
        </p:nvSpPr>
        <p:spPr>
          <a:xfrm>
            <a:off x="4572000" y="5733662"/>
            <a:ext cx="1143000" cy="5334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6019800" y="5780317"/>
            <a:ext cx="21499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0.5 =</a:t>
            </a:r>
            <a:r>
              <a:rPr lang="en-US" sz="2000" dirty="0" err="1" smtClean="0"/>
              <a:t>X</a:t>
            </a:r>
            <a:r>
              <a:rPr lang="en-US" sz="2000" baseline="-25000" dirty="0" err="1" smtClean="0"/>
              <a:t>Ae</a:t>
            </a:r>
            <a:r>
              <a:rPr lang="en-US" sz="2000" dirty="0" smtClean="0"/>
              <a:t>&lt;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=0.9</a:t>
            </a:r>
            <a:endParaRPr lang="en-US" sz="2000" dirty="0"/>
          </a:p>
        </p:txBody>
      </p:sp>
      <p:sp>
        <p:nvSpPr>
          <p:cNvPr id="50" name="TextBox 49"/>
          <p:cNvSpPr txBox="1"/>
          <p:nvPr/>
        </p:nvSpPr>
        <p:spPr>
          <a:xfrm>
            <a:off x="5867400" y="6172200"/>
            <a:ext cx="29083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Cannot obtain X</a:t>
            </a:r>
            <a:r>
              <a:rPr lang="en-US" sz="2000" baseline="-25000" dirty="0" smtClean="0">
                <a:solidFill>
                  <a:srgbClr val="FF0000"/>
                </a:solidFill>
              </a:rPr>
              <a:t>A</a:t>
            </a:r>
            <a:r>
              <a:rPr lang="en-US" sz="2000" dirty="0" smtClean="0">
                <a:solidFill>
                  <a:srgbClr val="FF0000"/>
                </a:solidFill>
              </a:rPr>
              <a:t> of 0.9!</a:t>
            </a:r>
          </a:p>
        </p:txBody>
      </p:sp>
    </p:spTree>
    <p:extLst>
      <p:ext uri="{BB962C8B-B14F-4D97-AF65-F5344CB8AC3E}">
        <p14:creationId xmlns:p14="http://schemas.microsoft.com/office/powerpoint/2010/main" val="3145718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9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0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10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76" grpId="0"/>
      <p:bldP spid="79" grpId="0"/>
      <p:bldP spid="42" grpId="0"/>
      <p:bldP spid="43" grpId="0"/>
      <p:bldP spid="45" grpId="0"/>
      <p:bldP spid="46" grpId="0"/>
      <p:bldP spid="47" grpId="0" animBg="1"/>
      <p:bldP spid="48" grpId="0"/>
      <p:bldP spid="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Review: Reversible Reactions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4592934"/>
              </p:ext>
            </p:extLst>
          </p:nvPr>
        </p:nvGraphicFramePr>
        <p:xfrm>
          <a:off x="2515394" y="914400"/>
          <a:ext cx="3429000" cy="6094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43" name="Equation" r:id="rId3" imgW="3429000" imgH="609480" progId="Equation.DSMT4">
                  <p:embed/>
                </p:oleObj>
              </mc:Choice>
              <mc:Fallback>
                <p:oleObj name="Equation" r:id="rId3" imgW="342900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394" y="914400"/>
                        <a:ext cx="3429000" cy="6094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181350" y="3604611"/>
            <a:ext cx="5735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K</a:t>
            </a:r>
            <a:r>
              <a:rPr lang="en-US" sz="2000" baseline="-25000" dirty="0" smtClean="0"/>
              <a:t>C</a:t>
            </a:r>
            <a:r>
              <a:rPr lang="en-US" sz="2000" dirty="0" smtClean="0"/>
              <a:t>: concentration equilibrium constant (capital K)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783416" y="2343090"/>
            <a:ext cx="55771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GB" altLang="zh-TW" sz="2000" b="1" dirty="0">
                <a:solidFill>
                  <a:srgbClr val="006600"/>
                </a:solidFill>
              </a:rPr>
              <a:t>At </a:t>
            </a:r>
            <a:r>
              <a:rPr lang="en-GB" altLang="zh-TW" sz="2000" b="1" dirty="0" smtClean="0">
                <a:solidFill>
                  <a:srgbClr val="006600"/>
                </a:solidFill>
              </a:rPr>
              <a:t>equilibrium, the reaction rate is zero, </a:t>
            </a:r>
            <a:r>
              <a:rPr lang="en-GB" altLang="zh-TW" sz="2000" b="1" dirty="0" err="1" smtClean="0">
                <a:solidFill>
                  <a:srgbClr val="006600"/>
                </a:solidFill>
              </a:rPr>
              <a:t>r</a:t>
            </a:r>
            <a:r>
              <a:rPr lang="en-GB" altLang="zh-TW" sz="2000" b="1" baseline="-25000" dirty="0" err="1" smtClean="0">
                <a:solidFill>
                  <a:srgbClr val="006600"/>
                </a:solidFill>
              </a:rPr>
              <a:t>A</a:t>
            </a:r>
            <a:r>
              <a:rPr lang="en-GB" altLang="zh-TW" sz="2000" b="1" dirty="0" smtClean="0">
                <a:solidFill>
                  <a:srgbClr val="006600"/>
                </a:solidFill>
              </a:rPr>
              <a:t>=0</a:t>
            </a:r>
            <a:endParaRPr lang="en-GB" altLang="zh-TW" sz="2000" b="1" dirty="0">
              <a:solidFill>
                <a:srgbClr val="006600"/>
              </a:solidFill>
            </a:endParaRP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5978591"/>
              </p:ext>
            </p:extLst>
          </p:nvPr>
        </p:nvGraphicFramePr>
        <p:xfrm>
          <a:off x="503767" y="1751013"/>
          <a:ext cx="3860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44" name="Equation" r:id="rId5" imgW="3860640" imgH="355320" progId="Equation.DSMT4">
                  <p:embed/>
                </p:oleObj>
              </mc:Choice>
              <mc:Fallback>
                <p:oleObj name="Equation" r:id="rId5" imgW="386064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767" y="1751013"/>
                        <a:ext cx="38608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8047095"/>
              </p:ext>
            </p:extLst>
          </p:nvPr>
        </p:nvGraphicFramePr>
        <p:xfrm>
          <a:off x="533400" y="3201988"/>
          <a:ext cx="26289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45" name="Equation" r:id="rId7" imgW="2628720" imgH="812520" progId="Equation.DSMT4">
                  <p:embed/>
                </p:oleObj>
              </mc:Choice>
              <mc:Fallback>
                <p:oleObj name="Equation" r:id="rId7" imgW="2628720" imgH="812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201988"/>
                        <a:ext cx="26289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/>
          <p:cNvSpPr/>
          <p:nvPr/>
        </p:nvSpPr>
        <p:spPr>
          <a:xfrm>
            <a:off x="1581150" y="3200400"/>
            <a:ext cx="1600200" cy="822960"/>
          </a:xfrm>
          <a:prstGeom prst="rect">
            <a:avLst/>
          </a:prstGeom>
          <a:ln w="19050">
            <a:solidFill>
              <a:schemeClr val="accent5">
                <a:lumMod val="75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marL="233363" indent="-233363" algn="ctr">
              <a:spcBef>
                <a:spcPct val="20000"/>
              </a:spcBef>
              <a:buFont typeface="Arial" pitchFamily="34" charset="0"/>
              <a:buChar char="•"/>
            </a:pPr>
            <a:endParaRPr lang="en-US" sz="2000" dirty="0" smtClean="0"/>
          </a:p>
        </p:txBody>
      </p:sp>
      <p:sp>
        <p:nvSpPr>
          <p:cNvPr id="23" name="Text Box 16"/>
          <p:cNvSpPr txBox="1">
            <a:spLocks noChangeArrowheads="1"/>
          </p:cNvSpPr>
          <p:nvPr/>
        </p:nvSpPr>
        <p:spPr bwMode="auto">
          <a:xfrm>
            <a:off x="3181351" y="3204501"/>
            <a:ext cx="51053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kumimoji="1" lang="en-GB" altLang="zh-TW" sz="2000" b="1" dirty="0">
                <a:solidFill>
                  <a:schemeClr val="accent5">
                    <a:lumMod val="75000"/>
                  </a:schemeClr>
                </a:solidFill>
              </a:rPr>
              <a:t>Thermodynamic equilibrium relationship</a:t>
            </a:r>
          </a:p>
        </p:txBody>
      </p:sp>
      <p:graphicFrame>
        <p:nvGraphicFramePr>
          <p:cNvPr id="3687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9415496"/>
              </p:ext>
            </p:extLst>
          </p:nvPr>
        </p:nvGraphicFramePr>
        <p:xfrm>
          <a:off x="4114800" y="4565650"/>
          <a:ext cx="4059238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46" name="Equation" r:id="rId9" imgW="4025880" imgH="761760" progId="Equation.DSMT4">
                  <p:embed/>
                </p:oleObj>
              </mc:Choice>
              <mc:Fallback>
                <p:oleObj name="Equation" r:id="rId9" imgW="402588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565650"/>
                        <a:ext cx="4059238" cy="7683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2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00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228600" y="4592922"/>
            <a:ext cx="38261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/>
              <a:t>K</a:t>
            </a:r>
            <a:r>
              <a:rPr lang="en-US" sz="2000" baseline="-25000" dirty="0" smtClean="0"/>
              <a:t>C</a:t>
            </a:r>
            <a:r>
              <a:rPr lang="en-US" sz="2000" dirty="0" smtClean="0"/>
              <a:t> is temperature dependent (no change in moles or </a:t>
            </a:r>
            <a:r>
              <a:rPr lang="en-US" sz="2000" dirty="0" smtClean="0">
                <a:latin typeface="Symbol" pitchFamily="18" charset="2"/>
              </a:rPr>
              <a:t>D</a:t>
            </a:r>
            <a:r>
              <a:rPr lang="en-US" sz="2000" dirty="0" smtClean="0"/>
              <a:t>C</a:t>
            </a:r>
            <a:r>
              <a:rPr lang="en-US" sz="2000" baseline="-25000" dirty="0" smtClean="0"/>
              <a:t>P</a:t>
            </a:r>
            <a:r>
              <a:rPr lang="en-US" sz="2000" dirty="0" smtClean="0"/>
              <a:t>):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0" y="5388114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Symbol" pitchFamily="18" charset="2"/>
              </a:rPr>
              <a:t>D</a:t>
            </a:r>
            <a:r>
              <a:rPr lang="en-US" sz="2000" dirty="0" smtClean="0"/>
              <a:t>H</a:t>
            </a:r>
            <a:r>
              <a:rPr lang="en-US" sz="2000" baseline="-25000" dirty="0" smtClean="0"/>
              <a:t>RX</a:t>
            </a:r>
            <a:r>
              <a:rPr lang="en-US" sz="2000" dirty="0" smtClean="0"/>
              <a:t>: heat of reaction</a:t>
            </a:r>
          </a:p>
          <a:p>
            <a:pPr algn="ctr"/>
            <a:r>
              <a:rPr lang="en-US" sz="2000" dirty="0" smtClean="0"/>
              <a:t>If K</a:t>
            </a:r>
            <a:r>
              <a:rPr lang="en-US" sz="2000" baseline="-25000" dirty="0" smtClean="0"/>
              <a:t>C</a:t>
            </a:r>
            <a:r>
              <a:rPr lang="en-US" sz="2000" dirty="0" smtClean="0"/>
              <a:t> is known for temperature T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, K</a:t>
            </a:r>
            <a:r>
              <a:rPr lang="en-US" sz="2000" baseline="-25000" dirty="0" smtClean="0"/>
              <a:t>C </a:t>
            </a:r>
            <a:r>
              <a:rPr lang="en-US" sz="2000" dirty="0" smtClean="0"/>
              <a:t>for temperature T can be calculated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05937"/>
              </p:ext>
            </p:extLst>
          </p:nvPr>
        </p:nvGraphicFramePr>
        <p:xfrm>
          <a:off x="4868334" y="1676400"/>
          <a:ext cx="3771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47" name="Equation" r:id="rId11" imgW="3771720" imgH="406080" progId="Equation.DSMT4">
                  <p:embed/>
                </p:oleObj>
              </mc:Choice>
              <mc:Fallback>
                <p:oleObj name="Equation" r:id="rId11" imgW="377172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8334" y="1676400"/>
                        <a:ext cx="3771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28990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zh-TW" dirty="0" smtClean="0">
                <a:solidFill>
                  <a:schemeClr val="tx1"/>
                </a:solidFill>
              </a:rPr>
              <a:t>Review: Conversion is Everything!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893763"/>
            <a:ext cx="6781800" cy="167639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GB" altLang="zh-TW" sz="2000" b="1" dirty="0" smtClean="0"/>
              <a:t>Batch</a:t>
            </a:r>
            <a:r>
              <a:rPr lang="en-GB" altLang="zh-TW" sz="2000" dirty="0" smtClean="0"/>
              <a:t>:</a:t>
            </a:r>
          </a:p>
          <a:p>
            <a:pPr marL="457200" lvl="1" indent="0">
              <a:buNone/>
            </a:pPr>
            <a:r>
              <a:rPr lang="en-GB" altLang="zh-TW" sz="2000" dirty="0" smtClean="0"/>
              <a:t>We need to determine </a:t>
            </a:r>
            <a:r>
              <a:rPr lang="en-GB" altLang="zh-TW" sz="2000" i="1" dirty="0" smtClean="0"/>
              <a:t>how long</a:t>
            </a:r>
            <a:r>
              <a:rPr lang="en-GB" altLang="zh-TW" sz="2000" dirty="0" smtClean="0"/>
              <a:t> to leave the reactants in the reactor to achieve a certain conversion X</a:t>
            </a:r>
          </a:p>
          <a:p>
            <a:pPr lvl="1"/>
            <a:endParaRPr lang="en-GB" altLang="zh-TW" sz="2000" dirty="0" smtClean="0"/>
          </a:p>
        </p:txBody>
      </p:sp>
      <p:sp>
        <p:nvSpPr>
          <p:cNvPr id="17" name="Rectangle 16"/>
          <p:cNvSpPr/>
          <p:nvPr/>
        </p:nvSpPr>
        <p:spPr>
          <a:xfrm>
            <a:off x="76200" y="2244724"/>
            <a:ext cx="480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zh-TW" sz="2000" b="1" dirty="0" smtClean="0"/>
              <a:t>CSTR</a:t>
            </a:r>
            <a:r>
              <a:rPr lang="en-GB" altLang="zh-TW" sz="2000" dirty="0" smtClean="0"/>
              <a:t>:</a:t>
            </a:r>
          </a:p>
          <a:p>
            <a:pPr lvl="1"/>
            <a:r>
              <a:rPr lang="en-GB" altLang="zh-TW" sz="2000" dirty="0" smtClean="0"/>
              <a:t>We need to determine the reactor size (volume) required to achieve a certain conversion X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28600" y="4246562"/>
            <a:ext cx="4648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zh-TW" sz="2000" b="1" dirty="0" smtClean="0"/>
              <a:t>PFR</a:t>
            </a:r>
            <a:r>
              <a:rPr lang="en-GB" altLang="zh-TW" sz="2000" dirty="0" smtClean="0"/>
              <a:t>:</a:t>
            </a:r>
          </a:p>
          <a:p>
            <a:pPr lvl="1"/>
            <a:r>
              <a:rPr lang="en-GB" altLang="zh-TW" sz="2000" dirty="0" smtClean="0"/>
              <a:t>We need to determine the reactor size (volume) required to achieve a certain conversion X</a:t>
            </a:r>
          </a:p>
        </p:txBody>
      </p:sp>
      <p:grpSp>
        <p:nvGrpSpPr>
          <p:cNvPr id="19" name="Group 25"/>
          <p:cNvGrpSpPr>
            <a:grpSpLocks/>
          </p:cNvGrpSpPr>
          <p:nvPr/>
        </p:nvGrpSpPr>
        <p:grpSpPr bwMode="auto">
          <a:xfrm>
            <a:off x="6874119" y="2244724"/>
            <a:ext cx="1965081" cy="1849438"/>
            <a:chOff x="2781" y="3086"/>
            <a:chExt cx="1341" cy="1165"/>
          </a:xfrm>
        </p:grpSpPr>
        <p:sp>
          <p:nvSpPr>
            <p:cNvPr id="20" name="Rectangle 19" descr="淺色垂直線"/>
            <p:cNvSpPr>
              <a:spLocks noChangeArrowheads="1"/>
            </p:cNvSpPr>
            <p:nvPr/>
          </p:nvSpPr>
          <p:spPr bwMode="auto">
            <a:xfrm>
              <a:off x="3218" y="3624"/>
              <a:ext cx="522" cy="327"/>
            </a:xfrm>
            <a:prstGeom prst="rect">
              <a:avLst/>
            </a:prstGeom>
            <a:pattFill prst="ltVert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Line 16"/>
            <p:cNvSpPr>
              <a:spLocks noChangeShapeType="1"/>
            </p:cNvSpPr>
            <p:nvPr/>
          </p:nvSpPr>
          <p:spPr bwMode="auto">
            <a:xfrm>
              <a:off x="3210" y="3951"/>
              <a:ext cx="9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Line 17"/>
            <p:cNvSpPr>
              <a:spLocks noChangeShapeType="1"/>
            </p:cNvSpPr>
            <p:nvPr/>
          </p:nvSpPr>
          <p:spPr bwMode="auto">
            <a:xfrm flipV="1">
              <a:off x="3218" y="3086"/>
              <a:ext cx="0" cy="8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Freeform 18"/>
            <p:cNvSpPr>
              <a:spLocks/>
            </p:cNvSpPr>
            <p:nvPr/>
          </p:nvSpPr>
          <p:spPr bwMode="auto">
            <a:xfrm>
              <a:off x="3210" y="3328"/>
              <a:ext cx="889" cy="403"/>
            </a:xfrm>
            <a:custGeom>
              <a:avLst/>
              <a:gdLst>
                <a:gd name="T0" fmla="*/ 0 w 889"/>
                <a:gd name="T1" fmla="*/ 452 h 474"/>
                <a:gd name="T2" fmla="*/ 296 w 889"/>
                <a:gd name="T3" fmla="*/ 460 h 474"/>
                <a:gd name="T4" fmla="*/ 522 w 889"/>
                <a:gd name="T5" fmla="*/ 366 h 474"/>
                <a:gd name="T6" fmla="*/ 709 w 889"/>
                <a:gd name="T7" fmla="*/ 203 h 474"/>
                <a:gd name="T8" fmla="*/ 889 w 889"/>
                <a:gd name="T9" fmla="*/ 0 h 4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89"/>
                <a:gd name="T16" fmla="*/ 0 h 474"/>
                <a:gd name="T17" fmla="*/ 889 w 889"/>
                <a:gd name="T18" fmla="*/ 474 h 4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89" h="474">
                  <a:moveTo>
                    <a:pt x="0" y="452"/>
                  </a:moveTo>
                  <a:cubicBezTo>
                    <a:pt x="104" y="463"/>
                    <a:pt x="209" y="474"/>
                    <a:pt x="296" y="460"/>
                  </a:cubicBezTo>
                  <a:cubicBezTo>
                    <a:pt x="383" y="446"/>
                    <a:pt x="453" y="409"/>
                    <a:pt x="522" y="366"/>
                  </a:cubicBezTo>
                  <a:cubicBezTo>
                    <a:pt x="591" y="323"/>
                    <a:pt x="648" y="264"/>
                    <a:pt x="709" y="203"/>
                  </a:cubicBezTo>
                  <a:cubicBezTo>
                    <a:pt x="770" y="142"/>
                    <a:pt x="829" y="71"/>
                    <a:pt x="889" y="0"/>
                  </a:cubicBezTo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Text Box 21"/>
            <p:cNvSpPr txBox="1">
              <a:spLocks noChangeArrowheads="1"/>
            </p:cNvSpPr>
            <p:nvPr/>
          </p:nvSpPr>
          <p:spPr bwMode="auto">
            <a:xfrm>
              <a:off x="2781" y="3184"/>
              <a:ext cx="43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hangingPunct="1"/>
              <a:r>
                <a:rPr kumimoji="1" lang="zh-TW" altLang="en-GB"/>
                <a:t>-1/</a:t>
              </a:r>
              <a:r>
                <a:rPr kumimoji="1" lang="en-GB" altLang="zh-TW"/>
                <a:t>r</a:t>
              </a:r>
              <a:r>
                <a:rPr kumimoji="1" lang="en-GB" altLang="zh-TW" baseline="-25000"/>
                <a:t>A</a:t>
              </a:r>
              <a:endParaRPr kumimoji="1" lang="en-GB" altLang="zh-TW"/>
            </a:p>
          </p:txBody>
        </p:sp>
        <p:sp>
          <p:nvSpPr>
            <p:cNvPr id="25" name="Text Box 22"/>
            <p:cNvSpPr txBox="1">
              <a:spLocks noChangeArrowheads="1"/>
            </p:cNvSpPr>
            <p:nvPr/>
          </p:nvSpPr>
          <p:spPr bwMode="auto">
            <a:xfrm>
              <a:off x="3706" y="4018"/>
              <a:ext cx="23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hangingPunct="1"/>
              <a:r>
                <a:rPr kumimoji="1" lang="en-GB" altLang="zh-TW"/>
                <a:t>X</a:t>
              </a:r>
            </a:p>
          </p:txBody>
        </p:sp>
      </p:grpSp>
      <p:graphicFrame>
        <p:nvGraphicFramePr>
          <p:cNvPr id="1536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9149332"/>
              </p:ext>
            </p:extLst>
          </p:nvPr>
        </p:nvGraphicFramePr>
        <p:xfrm>
          <a:off x="5037137" y="2651124"/>
          <a:ext cx="1668463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29" name="Equation" r:id="rId3" imgW="1663560" imgH="736560" progId="Equation.DSMT4">
                  <p:embed/>
                </p:oleObj>
              </mc:Choice>
              <mc:Fallback>
                <p:oleObj name="Equation" r:id="rId3" imgW="166356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7137" y="2651124"/>
                        <a:ext cx="1668463" cy="7366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7" name="Group 14"/>
          <p:cNvGrpSpPr>
            <a:grpSpLocks/>
          </p:cNvGrpSpPr>
          <p:nvPr/>
        </p:nvGrpSpPr>
        <p:grpSpPr bwMode="auto">
          <a:xfrm>
            <a:off x="6874120" y="4246562"/>
            <a:ext cx="1965080" cy="1849438"/>
            <a:chOff x="4402" y="225"/>
            <a:chExt cx="1341" cy="1165"/>
          </a:xfrm>
        </p:grpSpPr>
        <p:sp>
          <p:nvSpPr>
            <p:cNvPr id="29" name="Line 16"/>
            <p:cNvSpPr>
              <a:spLocks noChangeShapeType="1"/>
            </p:cNvSpPr>
            <p:nvPr/>
          </p:nvSpPr>
          <p:spPr bwMode="auto">
            <a:xfrm>
              <a:off x="4831" y="1090"/>
              <a:ext cx="9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Line 17"/>
            <p:cNvSpPr>
              <a:spLocks noChangeShapeType="1"/>
            </p:cNvSpPr>
            <p:nvPr/>
          </p:nvSpPr>
          <p:spPr bwMode="auto">
            <a:xfrm flipV="1">
              <a:off x="4839" y="225"/>
              <a:ext cx="0" cy="8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Freeform 18"/>
            <p:cNvSpPr>
              <a:spLocks/>
            </p:cNvSpPr>
            <p:nvPr/>
          </p:nvSpPr>
          <p:spPr bwMode="auto">
            <a:xfrm>
              <a:off x="4831" y="467"/>
              <a:ext cx="889" cy="403"/>
            </a:xfrm>
            <a:custGeom>
              <a:avLst/>
              <a:gdLst>
                <a:gd name="T0" fmla="*/ 0 w 889"/>
                <a:gd name="T1" fmla="*/ 452 h 474"/>
                <a:gd name="T2" fmla="*/ 296 w 889"/>
                <a:gd name="T3" fmla="*/ 460 h 474"/>
                <a:gd name="T4" fmla="*/ 522 w 889"/>
                <a:gd name="T5" fmla="*/ 366 h 474"/>
                <a:gd name="T6" fmla="*/ 709 w 889"/>
                <a:gd name="T7" fmla="*/ 203 h 474"/>
                <a:gd name="T8" fmla="*/ 889 w 889"/>
                <a:gd name="T9" fmla="*/ 0 h 4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89"/>
                <a:gd name="T16" fmla="*/ 0 h 474"/>
                <a:gd name="T17" fmla="*/ 889 w 889"/>
                <a:gd name="T18" fmla="*/ 474 h 47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89" h="474">
                  <a:moveTo>
                    <a:pt x="0" y="452"/>
                  </a:moveTo>
                  <a:cubicBezTo>
                    <a:pt x="104" y="463"/>
                    <a:pt x="209" y="474"/>
                    <a:pt x="296" y="460"/>
                  </a:cubicBezTo>
                  <a:cubicBezTo>
                    <a:pt x="383" y="446"/>
                    <a:pt x="453" y="409"/>
                    <a:pt x="522" y="366"/>
                  </a:cubicBezTo>
                  <a:cubicBezTo>
                    <a:pt x="591" y="323"/>
                    <a:pt x="648" y="264"/>
                    <a:pt x="709" y="203"/>
                  </a:cubicBezTo>
                  <a:cubicBezTo>
                    <a:pt x="770" y="142"/>
                    <a:pt x="829" y="71"/>
                    <a:pt x="889" y="0"/>
                  </a:cubicBezTo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Freeform 19" descr="深色水平線"/>
            <p:cNvSpPr>
              <a:spLocks/>
            </p:cNvSpPr>
            <p:nvPr/>
          </p:nvSpPr>
          <p:spPr bwMode="auto">
            <a:xfrm>
              <a:off x="4831" y="786"/>
              <a:ext cx="530" cy="312"/>
            </a:xfrm>
            <a:custGeom>
              <a:avLst/>
              <a:gdLst>
                <a:gd name="T0" fmla="*/ 0 w 530"/>
                <a:gd name="T1" fmla="*/ 86 h 312"/>
                <a:gd name="T2" fmla="*/ 226 w 530"/>
                <a:gd name="T3" fmla="*/ 102 h 312"/>
                <a:gd name="T4" fmla="*/ 358 w 530"/>
                <a:gd name="T5" fmla="*/ 78 h 312"/>
                <a:gd name="T6" fmla="*/ 530 w 530"/>
                <a:gd name="T7" fmla="*/ 0 h 312"/>
                <a:gd name="T8" fmla="*/ 530 w 530"/>
                <a:gd name="T9" fmla="*/ 304 h 312"/>
                <a:gd name="T10" fmla="*/ 0 w 530"/>
                <a:gd name="T11" fmla="*/ 312 h 312"/>
                <a:gd name="T12" fmla="*/ 0 w 530"/>
                <a:gd name="T13" fmla="*/ 86 h 3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30"/>
                <a:gd name="T22" fmla="*/ 0 h 312"/>
                <a:gd name="T23" fmla="*/ 530 w 530"/>
                <a:gd name="T24" fmla="*/ 312 h 31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30" h="312">
                  <a:moveTo>
                    <a:pt x="0" y="86"/>
                  </a:moveTo>
                  <a:lnTo>
                    <a:pt x="226" y="102"/>
                  </a:lnTo>
                  <a:lnTo>
                    <a:pt x="358" y="78"/>
                  </a:lnTo>
                  <a:lnTo>
                    <a:pt x="530" y="0"/>
                  </a:lnTo>
                  <a:lnTo>
                    <a:pt x="530" y="304"/>
                  </a:lnTo>
                  <a:lnTo>
                    <a:pt x="0" y="312"/>
                  </a:lnTo>
                  <a:lnTo>
                    <a:pt x="0" y="86"/>
                  </a:lnTo>
                  <a:close/>
                </a:path>
              </a:pathLst>
            </a:custGeom>
            <a:pattFill prst="dkHorz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Text Box 20"/>
            <p:cNvSpPr txBox="1">
              <a:spLocks noChangeArrowheads="1"/>
            </p:cNvSpPr>
            <p:nvPr/>
          </p:nvSpPr>
          <p:spPr bwMode="auto">
            <a:xfrm>
              <a:off x="4402" y="323"/>
              <a:ext cx="43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hangingPunct="1"/>
              <a:r>
                <a:rPr kumimoji="1" lang="zh-TW" altLang="en-GB"/>
                <a:t>-1/</a:t>
              </a:r>
              <a:r>
                <a:rPr kumimoji="1" lang="en-GB" altLang="zh-TW"/>
                <a:t>r</a:t>
              </a:r>
              <a:r>
                <a:rPr kumimoji="1" lang="en-GB" altLang="zh-TW" baseline="-25000"/>
                <a:t>A</a:t>
              </a:r>
              <a:endParaRPr kumimoji="1" lang="en-GB" altLang="zh-TW"/>
            </a:p>
          </p:txBody>
        </p:sp>
        <p:sp>
          <p:nvSpPr>
            <p:cNvPr id="34" name="Text Box 21"/>
            <p:cNvSpPr txBox="1">
              <a:spLocks noChangeArrowheads="1"/>
            </p:cNvSpPr>
            <p:nvPr/>
          </p:nvSpPr>
          <p:spPr bwMode="auto">
            <a:xfrm>
              <a:off x="5327" y="1157"/>
              <a:ext cx="23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hangingPunct="1"/>
              <a:r>
                <a:rPr kumimoji="1" lang="en-GB" altLang="zh-TW"/>
                <a:t>X</a:t>
              </a:r>
            </a:p>
          </p:txBody>
        </p:sp>
      </p:grpSp>
      <p:graphicFrame>
        <p:nvGraphicFramePr>
          <p:cNvPr id="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2316217"/>
              </p:ext>
            </p:extLst>
          </p:nvPr>
        </p:nvGraphicFramePr>
        <p:xfrm>
          <a:off x="4918364" y="4737100"/>
          <a:ext cx="188595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30" name="Equation" r:id="rId5" imgW="1815840" imgH="749160" progId="Equation.3">
                  <p:embed/>
                </p:oleObj>
              </mc:Choice>
              <mc:Fallback>
                <p:oleObj name="Equation" r:id="rId5" imgW="1815840" imgH="749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8364" y="4737100"/>
                        <a:ext cx="1885950" cy="7493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3188372"/>
              </p:ext>
            </p:extLst>
          </p:nvPr>
        </p:nvGraphicFramePr>
        <p:xfrm>
          <a:off x="6934200" y="1122362"/>
          <a:ext cx="1939925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31" name="Equation" r:id="rId7" imgW="1866600" imgH="749160" progId="Equation.3">
                  <p:embed/>
                </p:oleObj>
              </mc:Choice>
              <mc:Fallback>
                <p:oleObj name="Equation" r:id="rId7" imgW="1866600" imgH="749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1122362"/>
                        <a:ext cx="1939925" cy="7493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110892" y="6153090"/>
            <a:ext cx="54539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But </a:t>
            </a:r>
            <a:r>
              <a:rPr lang="en-US" sz="2000" dirty="0" err="1" smtClean="0">
                <a:solidFill>
                  <a:srgbClr val="0000FF"/>
                </a:solidFill>
              </a:rPr>
              <a:t>r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 depends on </a:t>
            </a:r>
            <a:r>
              <a:rPr lang="en-US" sz="2000" dirty="0" err="1" smtClean="0">
                <a:solidFill>
                  <a:srgbClr val="0000FF"/>
                </a:solidFill>
              </a:rPr>
              <a:t>C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j</a:t>
            </a:r>
            <a:r>
              <a:rPr lang="en-US" sz="2000" dirty="0" smtClean="0">
                <a:solidFill>
                  <a:srgbClr val="0000FF"/>
                </a:solidFill>
              </a:rPr>
              <a:t>, and </a:t>
            </a:r>
            <a:r>
              <a:rPr lang="en-US" sz="2000" dirty="0" err="1" smtClean="0">
                <a:solidFill>
                  <a:srgbClr val="0000FF"/>
                </a:solidFill>
              </a:rPr>
              <a:t>C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j</a:t>
            </a:r>
            <a:r>
              <a:rPr lang="en-US" sz="2000" baseline="-25000" dirty="0" smtClean="0">
                <a:solidFill>
                  <a:srgbClr val="0000FF"/>
                </a:solidFill>
              </a:rPr>
              <a:t> </a:t>
            </a:r>
            <a:r>
              <a:rPr lang="en-US" sz="2000" dirty="0" smtClean="0">
                <a:solidFill>
                  <a:srgbClr val="0000FF"/>
                </a:solidFill>
              </a:rPr>
              <a:t>is a function of X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552209" y="6153090"/>
            <a:ext cx="35689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  <a:latin typeface="Arial"/>
                <a:cs typeface="Arial"/>
              </a:rPr>
              <a:t>→   We need to relate </a:t>
            </a:r>
            <a:r>
              <a:rPr lang="en-US" sz="2000" dirty="0" err="1" smtClean="0">
                <a:solidFill>
                  <a:srgbClr val="0000FF"/>
                </a:solidFill>
                <a:latin typeface="Arial"/>
                <a:cs typeface="Arial"/>
              </a:rPr>
              <a:t>r</a:t>
            </a:r>
            <a:r>
              <a:rPr lang="en-US" sz="2000" baseline="-25000" dirty="0" err="1" smtClean="0">
                <a:solidFill>
                  <a:srgbClr val="0000FF"/>
                </a:solidFill>
                <a:latin typeface="Arial"/>
                <a:cs typeface="Arial"/>
              </a:rPr>
              <a:t>A</a:t>
            </a:r>
            <a:r>
              <a:rPr lang="en-US" sz="2000" dirty="0" smtClean="0">
                <a:solidFill>
                  <a:srgbClr val="0000FF"/>
                </a:solidFill>
                <a:latin typeface="Arial"/>
                <a:cs typeface="Arial"/>
              </a:rPr>
              <a:t> to </a:t>
            </a:r>
            <a:r>
              <a:rPr lang="en-US" sz="2000" dirty="0" smtClean="0">
                <a:solidFill>
                  <a:srgbClr val="0000FF"/>
                </a:solidFill>
              </a:rPr>
              <a:t>X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11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Diagram 20"/>
          <p:cNvGraphicFramePr/>
          <p:nvPr>
            <p:extLst>
              <p:ext uri="{D42A27DB-BD31-4B8C-83A1-F6EECF244321}">
                <p14:modId xmlns:p14="http://schemas.microsoft.com/office/powerpoint/2010/main" val="3587781032"/>
              </p:ext>
            </p:extLst>
          </p:nvPr>
        </p:nvGraphicFramePr>
        <p:xfrm>
          <a:off x="356755" y="3657600"/>
          <a:ext cx="8458200" cy="2971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Derive –</a:t>
            </a:r>
            <a:r>
              <a:rPr lang="en-US" dirty="0" err="1" smtClean="0">
                <a:solidFill>
                  <a:schemeClr val="tx1"/>
                </a:solidFill>
              </a:rPr>
              <a:t>r</a:t>
            </a:r>
            <a:r>
              <a:rPr lang="en-US" baseline="-25000" dirty="0" err="1" smtClean="0">
                <a:solidFill>
                  <a:schemeClr val="tx1"/>
                </a:solidFill>
              </a:rPr>
              <a:t>A</a:t>
            </a:r>
            <a:r>
              <a:rPr lang="en-US" dirty="0" smtClean="0">
                <a:solidFill>
                  <a:schemeClr val="tx1"/>
                </a:solidFill>
              </a:rPr>
              <a:t> = f(X</a:t>
            </a:r>
            <a:r>
              <a:rPr lang="en-US" baseline="-25000" dirty="0" smtClean="0">
                <a:solidFill>
                  <a:schemeClr val="tx1"/>
                </a:solidFill>
              </a:rPr>
              <a:t>A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223736311"/>
              </p:ext>
            </p:extLst>
          </p:nvPr>
        </p:nvGraphicFramePr>
        <p:xfrm>
          <a:off x="356755" y="990600"/>
          <a:ext cx="8458200" cy="2971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0099096"/>
              </p:ext>
            </p:extLst>
          </p:nvPr>
        </p:nvGraphicFramePr>
        <p:xfrm>
          <a:off x="1828800" y="1143000"/>
          <a:ext cx="9525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7" name="Equation" r:id="rId13" imgW="952200" imgH="774360" progId="Equation.DSMT4">
                  <p:embed/>
                </p:oleObj>
              </mc:Choice>
              <mc:Fallback>
                <p:oleObj name="Equation" r:id="rId13" imgW="952200" imgH="774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143000"/>
                        <a:ext cx="952500" cy="7747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3216950"/>
              </p:ext>
            </p:extLst>
          </p:nvPr>
        </p:nvGraphicFramePr>
        <p:xfrm>
          <a:off x="1652155" y="2688266"/>
          <a:ext cx="29718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8" name="Equation" r:id="rId15" imgW="2971800" imgH="672840" progId="Equation.DSMT4">
                  <p:embed/>
                </p:oleObj>
              </mc:Choice>
              <mc:Fallback>
                <p:oleObj name="Equation" r:id="rId15" imgW="2971800" imgH="672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2155" y="2688266"/>
                        <a:ext cx="2971800" cy="6731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2217230"/>
              </p:ext>
            </p:extLst>
          </p:nvPr>
        </p:nvGraphicFramePr>
        <p:xfrm>
          <a:off x="5233555" y="2688266"/>
          <a:ext cx="28194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9" name="Equation" r:id="rId17" imgW="2819160" imgH="672840" progId="Equation.DSMT4">
                  <p:embed/>
                </p:oleObj>
              </mc:Choice>
              <mc:Fallback>
                <p:oleObj name="Equation" r:id="rId17" imgW="2819160" imgH="672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3555" y="2688266"/>
                        <a:ext cx="28194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1499264" y="2340934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Batch: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157355" y="2362200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Flow:</a:t>
            </a:r>
            <a:endParaRPr lang="en-US" dirty="0"/>
          </a:p>
        </p:txBody>
      </p:sp>
      <p:graphicFrame>
        <p:nvGraphicFramePr>
          <p:cNvPr id="194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3842791"/>
              </p:ext>
            </p:extLst>
          </p:nvPr>
        </p:nvGraphicFramePr>
        <p:xfrm>
          <a:off x="1512157" y="3962400"/>
          <a:ext cx="35941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0" name="Equation" r:id="rId19" imgW="3593880" imgH="761760" progId="Equation.DSMT4">
                  <p:embed/>
                </p:oleObj>
              </mc:Choice>
              <mc:Fallback>
                <p:oleObj name="Equation" r:id="rId19" imgW="359388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2157" y="3962400"/>
                        <a:ext cx="35941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1499264" y="3648002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Batch: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183747" y="3669268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Flow:</a:t>
            </a:r>
            <a:endParaRPr lang="en-US" dirty="0"/>
          </a:p>
        </p:txBody>
      </p:sp>
      <p:graphicFrame>
        <p:nvGraphicFramePr>
          <p:cNvPr id="1946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166708"/>
              </p:ext>
            </p:extLst>
          </p:nvPr>
        </p:nvGraphicFramePr>
        <p:xfrm>
          <a:off x="5233555" y="3962400"/>
          <a:ext cx="3505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1" name="Equation" r:id="rId21" imgW="3504960" imgH="761760" progId="Equation.DSMT4">
                  <p:embed/>
                </p:oleObj>
              </mc:Choice>
              <mc:Fallback>
                <p:oleObj name="Equation" r:id="rId21" imgW="350496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3555" y="3962400"/>
                        <a:ext cx="35052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1831295"/>
              </p:ext>
            </p:extLst>
          </p:nvPr>
        </p:nvGraphicFramePr>
        <p:xfrm>
          <a:off x="3099955" y="5257800"/>
          <a:ext cx="39624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2" name="Equation" r:id="rId23" imgW="3962160" imgH="761760" progId="Equation.DSMT4">
                  <p:embed/>
                </p:oleObj>
              </mc:Choice>
              <mc:Fallback>
                <p:oleObj name="Equation" r:id="rId23" imgW="396216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9955" y="5257800"/>
                        <a:ext cx="39624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1946565" y="5060373"/>
            <a:ext cx="9905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Batch</a:t>
            </a:r>
          </a:p>
          <a:p>
            <a:pPr algn="ctr"/>
            <a:r>
              <a:rPr lang="en-US" dirty="0" smtClean="0"/>
              <a:t> &amp; Flow: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1194388" y="6229290"/>
            <a:ext cx="79496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Now that </a:t>
            </a:r>
            <a:r>
              <a:rPr lang="en-US" sz="2000" dirty="0" err="1" smtClean="0">
                <a:solidFill>
                  <a:srgbClr val="7030A0"/>
                </a:solidFill>
              </a:rPr>
              <a:t>C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j</a:t>
            </a:r>
            <a:r>
              <a:rPr lang="en-US" sz="2000" dirty="0" smtClean="0">
                <a:solidFill>
                  <a:srgbClr val="7030A0"/>
                </a:solidFill>
              </a:rPr>
              <a:t> is in terms of X</a:t>
            </a:r>
            <a:r>
              <a:rPr lang="en-US" sz="2000" baseline="-25000" dirty="0" smtClean="0">
                <a:solidFill>
                  <a:srgbClr val="7030A0"/>
                </a:solidFill>
              </a:rPr>
              <a:t>A</a:t>
            </a:r>
            <a:r>
              <a:rPr lang="en-US" sz="2000" dirty="0" smtClean="0">
                <a:solidFill>
                  <a:srgbClr val="7030A0"/>
                </a:solidFill>
              </a:rPr>
              <a:t>, we can write the rate law in terms of X</a:t>
            </a:r>
            <a:r>
              <a:rPr lang="en-US" sz="2000" baseline="-25000" dirty="0" smtClean="0">
                <a:solidFill>
                  <a:srgbClr val="7030A0"/>
                </a:solidFill>
              </a:rPr>
              <a:t>A</a:t>
            </a:r>
            <a:endParaRPr lang="en-US" sz="2000" dirty="0" smtClean="0">
              <a:solidFill>
                <a:srgbClr val="7030A0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3780167"/>
              </p:ext>
            </p:extLst>
          </p:nvPr>
        </p:nvGraphicFramePr>
        <p:xfrm>
          <a:off x="7315200" y="5202156"/>
          <a:ext cx="1360488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3" name="Equation" r:id="rId25" imgW="1485720" imgH="698400" progId="Equation.DSMT4">
                  <p:embed/>
                </p:oleObj>
              </mc:Choice>
              <mc:Fallback>
                <p:oleObj name="Equation" r:id="rId25" imgW="1485720" imgH="6984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5202156"/>
                        <a:ext cx="1360488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22690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3 Examples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7030A0"/>
                </a:solidFill>
              </a:rPr>
              <a:t>Rate Laws and Stoichiometry</a:t>
            </a:r>
            <a:endParaRPr lang="en-US" sz="36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" y="99950"/>
            <a:ext cx="8915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 following reaction is irreversible at low temperature, but reversible at high temperature.  </a:t>
            </a:r>
            <a:r>
              <a:rPr lang="en-US" sz="2000" dirty="0" err="1" smtClean="0"/>
              <a:t>k</a:t>
            </a:r>
            <a:r>
              <a:rPr lang="en-US" sz="2000" baseline="-25000" dirty="0" err="1" smtClean="0"/>
              <a:t>f</a:t>
            </a:r>
            <a:r>
              <a:rPr lang="en-US" sz="2000" dirty="0" smtClean="0"/>
              <a:t> and K</a:t>
            </a:r>
            <a:r>
              <a:rPr lang="en-US" sz="2000" baseline="-25000" dirty="0" smtClean="0"/>
              <a:t>C </a:t>
            </a:r>
            <a:r>
              <a:rPr lang="en-US" sz="2000" dirty="0" smtClean="0"/>
              <a:t>are known, but k</a:t>
            </a:r>
            <a:r>
              <a:rPr lang="en-US" sz="2000" baseline="-25000" dirty="0" smtClean="0"/>
              <a:t>b</a:t>
            </a:r>
            <a:r>
              <a:rPr lang="en-US" sz="2000" dirty="0" smtClean="0"/>
              <a:t> isn’t. Suggest a rate law for the high temperature reaction.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161970"/>
              </p:ext>
            </p:extLst>
          </p:nvPr>
        </p:nvGraphicFramePr>
        <p:xfrm>
          <a:off x="3397250" y="931225"/>
          <a:ext cx="2349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751" name="Equation" r:id="rId3" imgW="2349360" imgH="330120" progId="Equation.DSMT4">
                  <p:embed/>
                </p:oleObj>
              </mc:Choice>
              <mc:Fallback>
                <p:oleObj name="Equation" r:id="rId3" imgW="234936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0" y="931225"/>
                        <a:ext cx="23495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4624143"/>
              </p:ext>
            </p:extLst>
          </p:nvPr>
        </p:nvGraphicFramePr>
        <p:xfrm>
          <a:off x="2990850" y="1422292"/>
          <a:ext cx="3162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752" name="Equation" r:id="rId5" imgW="3162240" imgH="279360" progId="Equation.DSMT4">
                  <p:embed/>
                </p:oleObj>
              </mc:Choice>
              <mc:Fallback>
                <p:oleObj name="Equation" r:id="rId5" imgW="316224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0850" y="1422292"/>
                        <a:ext cx="3162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968025"/>
              </p:ext>
            </p:extLst>
          </p:nvPr>
        </p:nvGraphicFramePr>
        <p:xfrm>
          <a:off x="5130800" y="1863088"/>
          <a:ext cx="12700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753" name="Equation" r:id="rId7" imgW="1269720" imgH="330120" progId="Equation.DSMT4">
                  <p:embed/>
                </p:oleObj>
              </mc:Choice>
              <mc:Fallback>
                <p:oleObj name="Equation" r:id="rId7" imgW="126972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0800" y="1863088"/>
                        <a:ext cx="12700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1763975"/>
              </p:ext>
            </p:extLst>
          </p:nvPr>
        </p:nvGraphicFramePr>
        <p:xfrm>
          <a:off x="5271325" y="2353625"/>
          <a:ext cx="1117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754" name="Equation" r:id="rId9" imgW="1117440" imgH="330120" progId="Equation.DSMT4">
                  <p:embed/>
                </p:oleObj>
              </mc:Choice>
              <mc:Fallback>
                <p:oleObj name="Equation" r:id="rId9" imgW="111744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1325" y="2353625"/>
                        <a:ext cx="11176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6448142"/>
              </p:ext>
            </p:extLst>
          </p:nvPr>
        </p:nvGraphicFramePr>
        <p:xfrm>
          <a:off x="3705265" y="2771227"/>
          <a:ext cx="2070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755" name="Equation" r:id="rId11" imgW="2070000" imgH="330120" progId="Equation.DSMT4">
                  <p:embed/>
                </p:oleObj>
              </mc:Choice>
              <mc:Fallback>
                <p:oleObj name="Equation" r:id="rId11" imgW="207000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5265" y="2771227"/>
                        <a:ext cx="20701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6142655" y="2736272"/>
            <a:ext cx="29338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33CC"/>
                </a:solidFill>
              </a:rPr>
              <a:t>Need k</a:t>
            </a:r>
            <a:r>
              <a:rPr lang="en-US" sz="2000" baseline="-25000" dirty="0" smtClean="0">
                <a:solidFill>
                  <a:srgbClr val="0033CC"/>
                </a:solidFill>
              </a:rPr>
              <a:t>b </a:t>
            </a:r>
            <a:r>
              <a:rPr lang="en-US" sz="2000" dirty="0" smtClean="0">
                <a:solidFill>
                  <a:srgbClr val="0033CC"/>
                </a:solidFill>
                <a:latin typeface="Arial"/>
                <a:cs typeface="Arial"/>
              </a:rPr>
              <a:t>in known terms</a:t>
            </a:r>
            <a:endParaRPr lang="en-US" sz="2000" dirty="0" smtClean="0">
              <a:solidFill>
                <a:srgbClr val="0033CC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19082" y="1798125"/>
            <a:ext cx="21339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Forward </a:t>
            </a:r>
            <a:r>
              <a:rPr lang="en-US" sz="2000" dirty="0" err="1" smtClean="0"/>
              <a:t>rxn</a:t>
            </a:r>
            <a:r>
              <a:rPr lang="en-US" sz="2000" dirty="0" smtClean="0"/>
              <a:t> rate: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04655" y="2283715"/>
            <a:ext cx="21483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Reverse </a:t>
            </a:r>
            <a:r>
              <a:rPr lang="en-US" sz="2000" dirty="0" err="1" smtClean="0"/>
              <a:t>rxn</a:t>
            </a:r>
            <a:r>
              <a:rPr lang="en-US" sz="2000" dirty="0" smtClean="0"/>
              <a:t> rate: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7290" y="2731325"/>
            <a:ext cx="29706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33CC"/>
                </a:solidFill>
              </a:rPr>
              <a:t>Put it together to get –</a:t>
            </a:r>
            <a:r>
              <a:rPr lang="en-US" sz="2000" dirty="0" err="1" smtClean="0">
                <a:solidFill>
                  <a:srgbClr val="0033CC"/>
                </a:solidFill>
              </a:rPr>
              <a:t>r</a:t>
            </a:r>
            <a:r>
              <a:rPr lang="en-US" sz="2000" baseline="-25000" dirty="0" err="1" smtClean="0">
                <a:solidFill>
                  <a:srgbClr val="0033CC"/>
                </a:solidFill>
              </a:rPr>
              <a:t>A</a:t>
            </a:r>
            <a:r>
              <a:rPr lang="en-US" sz="2000" dirty="0" smtClean="0">
                <a:solidFill>
                  <a:srgbClr val="0033CC"/>
                </a:solidFill>
              </a:rPr>
              <a:t>: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49666" y="3360300"/>
            <a:ext cx="2739853" cy="20672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200"/>
              </a:spcAft>
            </a:pPr>
            <a:r>
              <a:rPr lang="en-US" sz="2000" dirty="0" smtClean="0">
                <a:solidFill>
                  <a:srgbClr val="7030A0"/>
                </a:solidFill>
              </a:rPr>
              <a:t>At equilibrium, -</a:t>
            </a:r>
            <a:r>
              <a:rPr lang="en-US" sz="2000" dirty="0" err="1" smtClean="0">
                <a:solidFill>
                  <a:srgbClr val="7030A0"/>
                </a:solidFill>
              </a:rPr>
              <a:t>r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A</a:t>
            </a:r>
            <a:r>
              <a:rPr lang="en-US" sz="2000" baseline="-25000" dirty="0" smtClean="0">
                <a:solidFill>
                  <a:srgbClr val="7030A0"/>
                </a:solidFill>
              </a:rPr>
              <a:t> </a:t>
            </a:r>
            <a:r>
              <a:rPr lang="en-US" sz="2000" dirty="0" smtClean="0">
                <a:solidFill>
                  <a:srgbClr val="7030A0"/>
                </a:solidFill>
              </a:rPr>
              <a:t>= ?</a:t>
            </a:r>
          </a:p>
          <a:p>
            <a:pPr marL="457200" indent="-457200">
              <a:spcAft>
                <a:spcPts val="200"/>
              </a:spcAft>
              <a:buFont typeface="+mj-lt"/>
              <a:buAutoNum type="alphaLcParenR"/>
            </a:pPr>
            <a:r>
              <a:rPr lang="en-US" sz="2000" dirty="0" smtClean="0">
                <a:solidFill>
                  <a:srgbClr val="7030A0"/>
                </a:solidFill>
              </a:rPr>
              <a:t>-</a:t>
            </a:r>
            <a:r>
              <a:rPr lang="en-US" sz="2000" dirty="0" err="1" smtClean="0">
                <a:solidFill>
                  <a:srgbClr val="7030A0"/>
                </a:solidFill>
              </a:rPr>
              <a:t>r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A</a:t>
            </a:r>
            <a:r>
              <a:rPr lang="en-US" sz="2000" dirty="0" smtClean="0">
                <a:solidFill>
                  <a:srgbClr val="7030A0"/>
                </a:solidFill>
              </a:rPr>
              <a:t> &gt;0</a:t>
            </a:r>
          </a:p>
          <a:p>
            <a:pPr marL="457200" indent="-457200">
              <a:spcAft>
                <a:spcPts val="200"/>
              </a:spcAft>
              <a:buFont typeface="+mj-lt"/>
              <a:buAutoNum type="alphaLcParenR"/>
            </a:pPr>
            <a:r>
              <a:rPr lang="en-US" sz="2000" dirty="0" smtClean="0">
                <a:solidFill>
                  <a:srgbClr val="7030A0"/>
                </a:solidFill>
              </a:rPr>
              <a:t> -</a:t>
            </a:r>
            <a:r>
              <a:rPr lang="en-US" sz="2000" dirty="0" err="1" smtClean="0">
                <a:solidFill>
                  <a:srgbClr val="7030A0"/>
                </a:solidFill>
              </a:rPr>
              <a:t>r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A</a:t>
            </a:r>
            <a:r>
              <a:rPr lang="en-US" sz="2000" dirty="0" smtClean="0">
                <a:solidFill>
                  <a:srgbClr val="7030A0"/>
                </a:solidFill>
              </a:rPr>
              <a:t>&lt;0</a:t>
            </a:r>
          </a:p>
          <a:p>
            <a:pPr marL="457200" indent="-457200">
              <a:spcAft>
                <a:spcPts val="200"/>
              </a:spcAft>
              <a:buFont typeface="+mj-lt"/>
              <a:buAutoNum type="alphaLcParenR"/>
            </a:pPr>
            <a:r>
              <a:rPr lang="en-US" sz="2000" dirty="0" smtClean="0">
                <a:solidFill>
                  <a:srgbClr val="7030A0"/>
                </a:solidFill>
              </a:rPr>
              <a:t>-</a:t>
            </a:r>
            <a:r>
              <a:rPr lang="en-US" sz="2000" dirty="0" err="1" smtClean="0">
                <a:solidFill>
                  <a:srgbClr val="7030A0"/>
                </a:solidFill>
              </a:rPr>
              <a:t>r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A</a:t>
            </a:r>
            <a:r>
              <a:rPr lang="en-US" sz="2000" dirty="0" smtClean="0">
                <a:solidFill>
                  <a:srgbClr val="7030A0"/>
                </a:solidFill>
              </a:rPr>
              <a:t>=0</a:t>
            </a:r>
          </a:p>
          <a:p>
            <a:pPr marL="457200" indent="-457200">
              <a:spcAft>
                <a:spcPts val="200"/>
              </a:spcAft>
              <a:buFont typeface="+mj-lt"/>
              <a:buAutoNum type="alphaLcParenR"/>
            </a:pPr>
            <a:r>
              <a:rPr lang="en-US" sz="2000" dirty="0">
                <a:solidFill>
                  <a:srgbClr val="7030A0"/>
                </a:solidFill>
              </a:rPr>
              <a:t>-</a:t>
            </a:r>
            <a:r>
              <a:rPr lang="en-US" sz="2000" dirty="0" err="1" smtClean="0">
                <a:solidFill>
                  <a:srgbClr val="7030A0"/>
                </a:solidFill>
              </a:rPr>
              <a:t>r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A</a:t>
            </a:r>
            <a:r>
              <a:rPr lang="en-US" sz="2000" dirty="0" smtClean="0">
                <a:solidFill>
                  <a:srgbClr val="7030A0"/>
                </a:solidFill>
              </a:rPr>
              <a:t>=1</a:t>
            </a:r>
            <a:endParaRPr lang="en-US" sz="2000" dirty="0">
              <a:solidFill>
                <a:srgbClr val="7030A0"/>
              </a:solidFill>
            </a:endParaRPr>
          </a:p>
          <a:p>
            <a:pPr marL="457200" indent="-457200">
              <a:spcAft>
                <a:spcPts val="200"/>
              </a:spcAft>
              <a:buFont typeface="+mj-lt"/>
              <a:buAutoNum type="alphaLcParenR"/>
            </a:pPr>
            <a:r>
              <a:rPr lang="en-US" sz="2000" dirty="0" smtClean="0">
                <a:solidFill>
                  <a:srgbClr val="7030A0"/>
                </a:solidFill>
              </a:rPr>
              <a:t>None of the above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285841" y="4393916"/>
            <a:ext cx="1371759" cy="3689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151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8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4" grpId="0"/>
      <p:bldP spid="5" grpId="0"/>
      <p:bldP spid="6" grpId="0"/>
      <p:bldP spid="22" grpId="0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" y="99950"/>
            <a:ext cx="8915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 following reaction is irreversible at low temperature, but reversible at high temperature.  </a:t>
            </a:r>
            <a:r>
              <a:rPr lang="en-US" sz="2000" dirty="0" err="1" smtClean="0"/>
              <a:t>k</a:t>
            </a:r>
            <a:r>
              <a:rPr lang="en-US" sz="2000" baseline="-25000" dirty="0" err="1" smtClean="0"/>
              <a:t>f</a:t>
            </a:r>
            <a:r>
              <a:rPr lang="en-US" sz="2000" dirty="0" smtClean="0"/>
              <a:t> and K</a:t>
            </a:r>
            <a:r>
              <a:rPr lang="en-US" sz="2000" baseline="-25000" dirty="0" smtClean="0"/>
              <a:t>C </a:t>
            </a:r>
            <a:r>
              <a:rPr lang="en-US" sz="2000" dirty="0" smtClean="0"/>
              <a:t>are known, but k</a:t>
            </a:r>
            <a:r>
              <a:rPr lang="en-US" sz="2000" baseline="-25000" dirty="0" smtClean="0"/>
              <a:t>b</a:t>
            </a:r>
            <a:r>
              <a:rPr lang="en-US" sz="2000" dirty="0" smtClean="0"/>
              <a:t> isn’t. Suggest a rate law for the high temperature reaction.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7487604"/>
              </p:ext>
            </p:extLst>
          </p:nvPr>
        </p:nvGraphicFramePr>
        <p:xfrm>
          <a:off x="3397250" y="931225"/>
          <a:ext cx="2349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40" name="Equation" r:id="rId3" imgW="2349360" imgH="330120" progId="Equation.DSMT4">
                  <p:embed/>
                </p:oleObj>
              </mc:Choice>
              <mc:Fallback>
                <p:oleObj name="Equation" r:id="rId3" imgW="234936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0" y="931225"/>
                        <a:ext cx="23495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9431716"/>
              </p:ext>
            </p:extLst>
          </p:nvPr>
        </p:nvGraphicFramePr>
        <p:xfrm>
          <a:off x="2990850" y="1422292"/>
          <a:ext cx="3162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41" name="Equation" r:id="rId5" imgW="3162240" imgH="279360" progId="Equation.DSMT4">
                  <p:embed/>
                </p:oleObj>
              </mc:Choice>
              <mc:Fallback>
                <p:oleObj name="Equation" r:id="rId5" imgW="316224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0850" y="1422292"/>
                        <a:ext cx="3162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7155536"/>
              </p:ext>
            </p:extLst>
          </p:nvPr>
        </p:nvGraphicFramePr>
        <p:xfrm>
          <a:off x="5130800" y="1863088"/>
          <a:ext cx="12700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42" name="Equation" r:id="rId7" imgW="1269720" imgH="330120" progId="Equation.DSMT4">
                  <p:embed/>
                </p:oleObj>
              </mc:Choice>
              <mc:Fallback>
                <p:oleObj name="Equation" r:id="rId7" imgW="126972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0800" y="1863088"/>
                        <a:ext cx="12700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236648"/>
              </p:ext>
            </p:extLst>
          </p:nvPr>
        </p:nvGraphicFramePr>
        <p:xfrm>
          <a:off x="5271325" y="2353625"/>
          <a:ext cx="1117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43" name="Equation" r:id="rId9" imgW="1117440" imgH="330120" progId="Equation.DSMT4">
                  <p:embed/>
                </p:oleObj>
              </mc:Choice>
              <mc:Fallback>
                <p:oleObj name="Equation" r:id="rId9" imgW="111744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1325" y="2353625"/>
                        <a:ext cx="11176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430621"/>
              </p:ext>
            </p:extLst>
          </p:nvPr>
        </p:nvGraphicFramePr>
        <p:xfrm>
          <a:off x="3678613" y="3404755"/>
          <a:ext cx="2476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44" name="Equation" r:id="rId11" imgW="2476440" imgH="330120" progId="Equation.DSMT4">
                  <p:embed/>
                </p:oleObj>
              </mc:Choice>
              <mc:Fallback>
                <p:oleObj name="Equation" r:id="rId11" imgW="247644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8613" y="3404755"/>
                        <a:ext cx="24765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1120649"/>
              </p:ext>
            </p:extLst>
          </p:nvPr>
        </p:nvGraphicFramePr>
        <p:xfrm>
          <a:off x="560504" y="3962400"/>
          <a:ext cx="29718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45" name="Equation" r:id="rId13" imgW="2971800" imgH="685800" progId="Equation.DSMT4">
                  <p:embed/>
                </p:oleObj>
              </mc:Choice>
              <mc:Fallback>
                <p:oleObj name="Equation" r:id="rId13" imgW="297180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504" y="3962400"/>
                        <a:ext cx="29718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364663" y="3352800"/>
            <a:ext cx="17459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33CC"/>
                </a:solidFill>
              </a:rPr>
              <a:t>Solve for k</a:t>
            </a:r>
            <a:r>
              <a:rPr lang="en-US" sz="2000" baseline="-25000" dirty="0" smtClean="0">
                <a:solidFill>
                  <a:srgbClr val="0033CC"/>
                </a:solidFill>
              </a:rPr>
              <a:t>b</a:t>
            </a:r>
            <a:r>
              <a:rPr lang="en-US" sz="2000" dirty="0" smtClean="0">
                <a:solidFill>
                  <a:srgbClr val="0033CC"/>
                </a:solidFill>
                <a:latin typeface="Arial"/>
                <a:cs typeface="Arial"/>
              </a:rPr>
              <a:t>→</a:t>
            </a:r>
            <a:endParaRPr lang="en-US" sz="2000" dirty="0" smtClean="0">
              <a:solidFill>
                <a:srgbClr val="0033CC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67254" y="4114800"/>
            <a:ext cx="18022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We know that: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3066217"/>
              </p:ext>
            </p:extLst>
          </p:nvPr>
        </p:nvGraphicFramePr>
        <p:xfrm>
          <a:off x="5519854" y="3962400"/>
          <a:ext cx="23749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46" name="Equation" r:id="rId15" imgW="2374560" imgH="736560" progId="Equation.DSMT4">
                  <p:embed/>
                </p:oleObj>
              </mc:Choice>
              <mc:Fallback>
                <p:oleObj name="Equation" r:id="rId15" imgW="237456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9854" y="3962400"/>
                        <a:ext cx="23749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4815169"/>
              </p:ext>
            </p:extLst>
          </p:nvPr>
        </p:nvGraphicFramePr>
        <p:xfrm>
          <a:off x="649404" y="4864100"/>
          <a:ext cx="28067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47" name="Equation" r:id="rId17" imgW="2806560" imgH="698400" progId="Equation.DSMT4">
                  <p:embed/>
                </p:oleObj>
              </mc:Choice>
              <mc:Fallback>
                <p:oleObj name="Equation" r:id="rId17" imgW="280656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404" y="4864100"/>
                        <a:ext cx="28067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3614854" y="5022850"/>
            <a:ext cx="46057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33CC"/>
                </a:solidFill>
              </a:rPr>
              <a:t>Substitute this expression for k</a:t>
            </a:r>
            <a:r>
              <a:rPr lang="en-US" sz="2000" baseline="-25000" dirty="0" smtClean="0">
                <a:solidFill>
                  <a:srgbClr val="0033CC"/>
                </a:solidFill>
              </a:rPr>
              <a:t>b</a:t>
            </a:r>
            <a:r>
              <a:rPr lang="en-US" sz="2000" dirty="0" smtClean="0">
                <a:solidFill>
                  <a:srgbClr val="0033CC"/>
                </a:solidFill>
              </a:rPr>
              <a:t> into -</a:t>
            </a:r>
            <a:r>
              <a:rPr lang="en-US" sz="2000" dirty="0" err="1" smtClean="0">
                <a:solidFill>
                  <a:srgbClr val="0033CC"/>
                </a:solidFill>
              </a:rPr>
              <a:t>r</a:t>
            </a:r>
            <a:r>
              <a:rPr lang="en-US" sz="2000" baseline="-25000" dirty="0" err="1" smtClean="0">
                <a:solidFill>
                  <a:srgbClr val="0033CC"/>
                </a:solidFill>
              </a:rPr>
              <a:t>A</a:t>
            </a:r>
            <a:endParaRPr lang="en-US" sz="2000" dirty="0" smtClean="0">
              <a:solidFill>
                <a:srgbClr val="0033CC"/>
              </a:solidFill>
            </a:endParaRPr>
          </a:p>
        </p:txBody>
      </p:sp>
      <p:graphicFrame>
        <p:nvGraphicFramePr>
          <p:cNvPr id="3687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2670168"/>
              </p:ext>
            </p:extLst>
          </p:nvPr>
        </p:nvGraphicFramePr>
        <p:xfrm>
          <a:off x="2247900" y="5739130"/>
          <a:ext cx="46482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48" name="Equation" r:id="rId19" imgW="4647960" imgH="698400" progId="Equation.DSMT4">
                  <p:embed/>
                </p:oleObj>
              </mc:Choice>
              <mc:Fallback>
                <p:oleObj name="Equation" r:id="rId19" imgW="464796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5739130"/>
                        <a:ext cx="46482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4668982" y="5745480"/>
            <a:ext cx="2286000" cy="731520"/>
          </a:xfrm>
          <a:prstGeom prst="rect">
            <a:avLst/>
          </a:prstGeom>
          <a:noFill/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68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039415"/>
              </p:ext>
            </p:extLst>
          </p:nvPr>
        </p:nvGraphicFramePr>
        <p:xfrm>
          <a:off x="3705265" y="2771227"/>
          <a:ext cx="2070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49" name="Equation" r:id="rId21" imgW="2070000" imgH="330120" progId="Equation.DSMT4">
                  <p:embed/>
                </p:oleObj>
              </mc:Choice>
              <mc:Fallback>
                <p:oleObj name="Equation" r:id="rId21" imgW="207000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5265" y="2771227"/>
                        <a:ext cx="20701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6142655" y="2736272"/>
            <a:ext cx="29338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33CC"/>
                </a:solidFill>
              </a:rPr>
              <a:t>Need k</a:t>
            </a:r>
            <a:r>
              <a:rPr lang="en-US" sz="2000" baseline="-25000" dirty="0" smtClean="0">
                <a:solidFill>
                  <a:srgbClr val="0033CC"/>
                </a:solidFill>
              </a:rPr>
              <a:t>b </a:t>
            </a:r>
            <a:r>
              <a:rPr lang="en-US" sz="2000" dirty="0" smtClean="0">
                <a:solidFill>
                  <a:srgbClr val="0033CC"/>
                </a:solidFill>
                <a:latin typeface="Arial"/>
                <a:cs typeface="Arial"/>
              </a:rPr>
              <a:t>in known terms</a:t>
            </a:r>
            <a:endParaRPr lang="en-US" sz="2000" dirty="0" smtClean="0">
              <a:solidFill>
                <a:srgbClr val="0033CC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19082" y="1798125"/>
            <a:ext cx="21339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Forward </a:t>
            </a:r>
            <a:r>
              <a:rPr lang="en-US" sz="2000" dirty="0" err="1" smtClean="0"/>
              <a:t>rxn</a:t>
            </a:r>
            <a:r>
              <a:rPr lang="en-US" sz="2000" dirty="0" smtClean="0"/>
              <a:t> rate: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04655" y="2283715"/>
            <a:ext cx="21483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Reverse </a:t>
            </a:r>
            <a:r>
              <a:rPr lang="en-US" sz="2000" dirty="0" err="1" smtClean="0"/>
              <a:t>rxn</a:t>
            </a:r>
            <a:r>
              <a:rPr lang="en-US" sz="2000" dirty="0" smtClean="0"/>
              <a:t> rate: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7290" y="2731325"/>
            <a:ext cx="29706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33CC"/>
                </a:solidFill>
              </a:rPr>
              <a:t>Put it together to get –</a:t>
            </a:r>
            <a:r>
              <a:rPr lang="en-US" sz="2000" dirty="0" err="1" smtClean="0">
                <a:solidFill>
                  <a:srgbClr val="0033CC"/>
                </a:solidFill>
              </a:rPr>
              <a:t>r</a:t>
            </a:r>
            <a:r>
              <a:rPr lang="en-US" sz="2000" baseline="-25000" dirty="0" err="1" smtClean="0">
                <a:solidFill>
                  <a:srgbClr val="0033CC"/>
                </a:solidFill>
              </a:rPr>
              <a:t>A</a:t>
            </a:r>
            <a:r>
              <a:rPr lang="en-US" sz="2000" dirty="0" smtClean="0">
                <a:solidFill>
                  <a:srgbClr val="0033CC"/>
                </a:solidFill>
              </a:rPr>
              <a:t>: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6278" y="3333690"/>
            <a:ext cx="26358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33CC"/>
                </a:solidFill>
              </a:rPr>
              <a:t>At equilibrium, -</a:t>
            </a:r>
            <a:r>
              <a:rPr lang="en-US" sz="2000" dirty="0" err="1" smtClean="0">
                <a:solidFill>
                  <a:srgbClr val="0033CC"/>
                </a:solidFill>
              </a:rPr>
              <a:t>r</a:t>
            </a:r>
            <a:r>
              <a:rPr lang="en-US" sz="2000" baseline="-25000" dirty="0" err="1" smtClean="0">
                <a:solidFill>
                  <a:srgbClr val="0033CC"/>
                </a:solidFill>
              </a:rPr>
              <a:t>A</a:t>
            </a:r>
            <a:r>
              <a:rPr lang="en-US" sz="2000" baseline="-25000" dirty="0" smtClean="0">
                <a:solidFill>
                  <a:srgbClr val="0033CC"/>
                </a:solidFill>
              </a:rPr>
              <a:t> </a:t>
            </a:r>
            <a:r>
              <a:rPr lang="en-US" sz="2000" dirty="0" smtClean="0">
                <a:solidFill>
                  <a:srgbClr val="0033CC"/>
                </a:solidFill>
              </a:rPr>
              <a:t>= 0 </a:t>
            </a:r>
          </a:p>
        </p:txBody>
      </p:sp>
      <p:sp>
        <p:nvSpPr>
          <p:cNvPr id="7" name="Rectangle 6"/>
          <p:cNvSpPr/>
          <p:nvPr/>
        </p:nvSpPr>
        <p:spPr>
          <a:xfrm>
            <a:off x="2471854" y="4724400"/>
            <a:ext cx="1080274" cy="914400"/>
          </a:xfrm>
          <a:prstGeom prst="rect">
            <a:avLst/>
          </a:prstGeom>
          <a:noFill/>
          <a:ln>
            <a:solidFill>
              <a:srgbClr val="FF99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651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36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6" grpId="0"/>
      <p:bldP spid="19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26240" y="2339885"/>
            <a:ext cx="23086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 =		j =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60648" y="2320636"/>
            <a:ext cx="6511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CH</a:t>
            </a:r>
            <a:r>
              <a:rPr lang="en-US" sz="2000" baseline="-25000" dirty="0" smtClean="0"/>
              <a:t>4</a:t>
            </a:r>
            <a:endParaRPr lang="en-US" sz="2000" dirty="0" smtClean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2197100" y="152400"/>
          <a:ext cx="4749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98" name="Equation" r:id="rId3" imgW="4749480" imgH="609480" progId="Equation.DSMT4">
                  <p:embed/>
                </p:oleObj>
              </mc:Choice>
              <mc:Fallback>
                <p:oleObj name="Equation" r:id="rId3" imgW="474948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100" y="152400"/>
                        <a:ext cx="47498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866773" y="971490"/>
            <a:ext cx="54104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33CC"/>
                </a:solidFill>
              </a:rPr>
              <a:t>What is the relationship between r</a:t>
            </a:r>
            <a:r>
              <a:rPr lang="en-US" sz="2000" baseline="-25000" dirty="0" smtClean="0">
                <a:solidFill>
                  <a:srgbClr val="0033CC"/>
                </a:solidFill>
              </a:rPr>
              <a:t>CH4</a:t>
            </a:r>
            <a:r>
              <a:rPr lang="en-US" sz="2000" dirty="0" smtClean="0">
                <a:solidFill>
                  <a:srgbClr val="0033CC"/>
                </a:solidFill>
              </a:rPr>
              <a:t> and r</a:t>
            </a:r>
            <a:r>
              <a:rPr lang="en-US" sz="2000" baseline="-25000" dirty="0" smtClean="0">
                <a:solidFill>
                  <a:srgbClr val="0033CC"/>
                </a:solidFill>
              </a:rPr>
              <a:t>O2</a:t>
            </a:r>
            <a:r>
              <a:rPr lang="en-US" sz="2000" dirty="0" smtClean="0">
                <a:solidFill>
                  <a:srgbClr val="0033CC"/>
                </a:solidFill>
              </a:rPr>
              <a:t>?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8403115"/>
              </p:ext>
            </p:extLst>
          </p:nvPr>
        </p:nvGraphicFramePr>
        <p:xfrm>
          <a:off x="1712913" y="2146300"/>
          <a:ext cx="9398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99" name="Equation" r:id="rId5" imgW="939600" imgH="787320" progId="Equation.DSMT4">
                  <p:embed/>
                </p:oleObj>
              </mc:Choice>
              <mc:Fallback>
                <p:oleObj name="Equation" r:id="rId5" imgW="93960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2913" y="2146300"/>
                        <a:ext cx="9398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6362071" y="2320636"/>
            <a:ext cx="5757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Symbol" pitchFamily="18" charset="2"/>
              </a:rPr>
              <a:t>n</a:t>
            </a:r>
            <a:r>
              <a:rPr lang="en-US" sz="2000" baseline="-25000" dirty="0" err="1" smtClean="0"/>
              <a:t>j</a:t>
            </a:r>
            <a:r>
              <a:rPr lang="en-US" sz="2000" dirty="0" smtClean="0"/>
              <a:t> =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10200" y="2320636"/>
            <a:ext cx="4780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O</a:t>
            </a:r>
            <a:r>
              <a:rPr lang="en-US" sz="2000" baseline="-25000" dirty="0" smtClean="0"/>
              <a:t>2</a:t>
            </a:r>
            <a:endParaRPr lang="en-US" sz="2000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2877332" y="1587305"/>
            <a:ext cx="13136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7030A0"/>
                </a:solidFill>
              </a:rPr>
              <a:t>Use CH</a:t>
            </a:r>
            <a:r>
              <a:rPr lang="en-US" sz="2000" baseline="-25000" dirty="0" smtClean="0">
                <a:solidFill>
                  <a:srgbClr val="7030A0"/>
                </a:solidFill>
              </a:rPr>
              <a:t>4</a:t>
            </a:r>
            <a:r>
              <a:rPr lang="en-US" sz="2000" dirty="0" smtClean="0">
                <a:solidFill>
                  <a:srgbClr val="7030A0"/>
                </a:solidFill>
              </a:rPr>
              <a:t> for basis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249666" y="3360300"/>
            <a:ext cx="2739853" cy="20672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200"/>
              </a:spcAft>
            </a:pPr>
            <a:r>
              <a:rPr lang="en-US" sz="2000" dirty="0" smtClean="0"/>
              <a:t>What is </a:t>
            </a:r>
            <a:r>
              <a:rPr lang="en-US" sz="2000" dirty="0" err="1">
                <a:latin typeface="Symbol" pitchFamily="18" charset="2"/>
              </a:rPr>
              <a:t>n</a:t>
            </a:r>
            <a:r>
              <a:rPr lang="en-US" sz="2000" baseline="-25000" dirty="0" err="1"/>
              <a:t>j</a:t>
            </a:r>
            <a:r>
              <a:rPr lang="en-US" sz="2000" dirty="0" smtClean="0"/>
              <a:t>?</a:t>
            </a:r>
          </a:p>
          <a:p>
            <a:pPr marL="457200" indent="-457200">
              <a:spcAft>
                <a:spcPts val="200"/>
              </a:spcAft>
              <a:buFont typeface="+mj-lt"/>
              <a:buAutoNum type="alphaLcParenR"/>
            </a:pPr>
            <a:r>
              <a:rPr lang="en-US" sz="2000" dirty="0" smtClean="0"/>
              <a:t>0.5</a:t>
            </a:r>
          </a:p>
          <a:p>
            <a:pPr marL="457200" indent="-457200">
              <a:spcAft>
                <a:spcPts val="200"/>
              </a:spcAft>
              <a:buFont typeface="+mj-lt"/>
              <a:buAutoNum type="alphaLcParenR"/>
            </a:pPr>
            <a:r>
              <a:rPr lang="en-US" sz="2000" dirty="0" smtClean="0"/>
              <a:t>-0.5</a:t>
            </a:r>
          </a:p>
          <a:p>
            <a:pPr marL="457200" indent="-457200">
              <a:spcAft>
                <a:spcPts val="200"/>
              </a:spcAft>
              <a:buFont typeface="+mj-lt"/>
              <a:buAutoNum type="alphaLcParenR"/>
            </a:pPr>
            <a:r>
              <a:rPr lang="en-US" sz="2000" dirty="0" smtClean="0"/>
              <a:t>3/2</a:t>
            </a:r>
          </a:p>
          <a:p>
            <a:pPr marL="457200" indent="-457200">
              <a:spcAft>
                <a:spcPts val="200"/>
              </a:spcAft>
              <a:buFont typeface="+mj-lt"/>
              <a:buAutoNum type="alphaLcParenR"/>
            </a:pPr>
            <a:r>
              <a:rPr lang="en-US" sz="2000" dirty="0" smtClean="0"/>
              <a:t>-3/2</a:t>
            </a:r>
            <a:endParaRPr lang="en-US" sz="2000" dirty="0"/>
          </a:p>
          <a:p>
            <a:pPr marL="457200" indent="-457200">
              <a:spcAft>
                <a:spcPts val="200"/>
              </a:spcAft>
              <a:buFont typeface="+mj-lt"/>
              <a:buAutoNum type="alphaLcParenR"/>
            </a:pPr>
            <a:r>
              <a:rPr lang="en-US" sz="2000" dirty="0" smtClean="0"/>
              <a:t>None of the above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285841" y="4718550"/>
            <a:ext cx="1371759" cy="3689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364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/>
      <p:bldP spid="15" grpId="0"/>
      <p:bldP spid="16" grpId="0"/>
      <p:bldP spid="10" grpId="0"/>
      <p:bldP spid="20" grpId="0"/>
      <p:bldP spid="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26240" y="2339885"/>
            <a:ext cx="23086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 =		j =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60648" y="2320636"/>
            <a:ext cx="6511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CH</a:t>
            </a:r>
            <a:r>
              <a:rPr lang="en-US" sz="2000" baseline="-25000" dirty="0" smtClean="0"/>
              <a:t>4</a:t>
            </a:r>
            <a:endParaRPr lang="en-US" sz="2000" dirty="0" smtClean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2197100" y="152400"/>
          <a:ext cx="4749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86" name="Equation" r:id="rId3" imgW="4749480" imgH="609480" progId="Equation.DSMT4">
                  <p:embed/>
                </p:oleObj>
              </mc:Choice>
              <mc:Fallback>
                <p:oleObj name="Equation" r:id="rId3" imgW="474948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100" y="152400"/>
                        <a:ext cx="47498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866773" y="971490"/>
            <a:ext cx="54104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33CC"/>
                </a:solidFill>
              </a:rPr>
              <a:t>What is the relationship between r</a:t>
            </a:r>
            <a:r>
              <a:rPr lang="en-US" sz="2000" baseline="-25000" dirty="0" smtClean="0">
                <a:solidFill>
                  <a:srgbClr val="0033CC"/>
                </a:solidFill>
              </a:rPr>
              <a:t>CH4</a:t>
            </a:r>
            <a:r>
              <a:rPr lang="en-US" sz="2000" dirty="0" smtClean="0">
                <a:solidFill>
                  <a:srgbClr val="0033CC"/>
                </a:solidFill>
              </a:rPr>
              <a:t> and r</a:t>
            </a:r>
            <a:r>
              <a:rPr lang="en-US" sz="2000" baseline="-25000" dirty="0" smtClean="0">
                <a:solidFill>
                  <a:srgbClr val="0033CC"/>
                </a:solidFill>
              </a:rPr>
              <a:t>O2</a:t>
            </a:r>
            <a:r>
              <a:rPr lang="en-US" sz="2000" dirty="0" smtClean="0">
                <a:solidFill>
                  <a:srgbClr val="0033CC"/>
                </a:solidFill>
              </a:rPr>
              <a:t>?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6760460"/>
              </p:ext>
            </p:extLst>
          </p:nvPr>
        </p:nvGraphicFramePr>
        <p:xfrm>
          <a:off x="1712913" y="2146300"/>
          <a:ext cx="9398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87" name="Equation" r:id="rId5" imgW="939600" imgH="787320" progId="Equation.DSMT4">
                  <p:embed/>
                </p:oleObj>
              </mc:Choice>
              <mc:Fallback>
                <p:oleObj name="Equation" r:id="rId5" imgW="93960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2913" y="2146300"/>
                        <a:ext cx="9398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337687" y="2324100"/>
            <a:ext cx="11192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       -3/2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95800" y="2838390"/>
            <a:ext cx="40671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</a:rPr>
              <a:t>Negative because O</a:t>
            </a:r>
            <a:r>
              <a:rPr lang="en-US" sz="2000" baseline="-25000" dirty="0" smtClean="0">
                <a:solidFill>
                  <a:schemeClr val="accent6">
                    <a:lumMod val="50000"/>
                  </a:schemeClr>
                </a:solidFill>
              </a:rPr>
              <a:t>2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</a:rPr>
              <a:t> is a reactant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rot="5400000" flipH="1" flipV="1">
            <a:off x="6719316" y="2717994"/>
            <a:ext cx="307848" cy="67056"/>
          </a:xfrm>
          <a:prstGeom prst="straightConnector1">
            <a:avLst/>
          </a:prstGeom>
          <a:ln w="190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362071" y="2320636"/>
            <a:ext cx="5757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Symbol" pitchFamily="18" charset="2"/>
              </a:rPr>
              <a:t>n</a:t>
            </a:r>
            <a:r>
              <a:rPr lang="en-US" sz="2000" baseline="-25000" dirty="0" err="1" smtClean="0"/>
              <a:t>j</a:t>
            </a:r>
            <a:r>
              <a:rPr lang="en-US" sz="2000" dirty="0" smtClean="0"/>
              <a:t> =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4298252"/>
              </p:ext>
            </p:extLst>
          </p:nvPr>
        </p:nvGraphicFramePr>
        <p:xfrm>
          <a:off x="1879600" y="3543300"/>
          <a:ext cx="15113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88" name="Equation" r:id="rId7" imgW="1511280" imgH="736560" progId="Equation.DSMT4">
                  <p:embed/>
                </p:oleObj>
              </mc:Choice>
              <mc:Fallback>
                <p:oleObj name="Equation" r:id="rId7" imgW="151128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3543300"/>
                        <a:ext cx="15113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609600" y="3799683"/>
            <a:ext cx="1040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33CC"/>
                </a:solidFill>
              </a:rPr>
              <a:t>Plug in:</a:t>
            </a:r>
          </a:p>
        </p:txBody>
      </p:sp>
      <p:graphicFrame>
        <p:nvGraphicFramePr>
          <p:cNvPr id="153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2261614"/>
              </p:ext>
            </p:extLst>
          </p:nvPr>
        </p:nvGraphicFramePr>
        <p:xfrm>
          <a:off x="3721100" y="3784600"/>
          <a:ext cx="4457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89" name="Equation" r:id="rId9" imgW="4457520" imgH="482400" progId="Equation.DSMT4">
                  <p:embed/>
                </p:oleObj>
              </mc:Choice>
              <mc:Fallback>
                <p:oleObj name="Equation" r:id="rId9" imgW="445752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3784600"/>
                        <a:ext cx="44577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2392557" y="5010090"/>
            <a:ext cx="43588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O</a:t>
            </a:r>
            <a:r>
              <a:rPr lang="en-US" sz="2000" baseline="-25000" dirty="0" smtClean="0">
                <a:solidFill>
                  <a:srgbClr val="7030A0"/>
                </a:solidFill>
              </a:rPr>
              <a:t>2</a:t>
            </a:r>
            <a:r>
              <a:rPr lang="en-US" sz="2000" dirty="0" smtClean="0">
                <a:solidFill>
                  <a:srgbClr val="7030A0"/>
                </a:solidFill>
              </a:rPr>
              <a:t> is consumed 1.5x faster than CH</a:t>
            </a:r>
            <a:r>
              <a:rPr lang="en-US" sz="2000" baseline="-25000" dirty="0" smtClean="0">
                <a:solidFill>
                  <a:srgbClr val="7030A0"/>
                </a:solidFill>
              </a:rPr>
              <a:t>4</a:t>
            </a:r>
            <a:endParaRPr lang="en-US" sz="2000" dirty="0" smtClean="0">
              <a:solidFill>
                <a:srgbClr val="7030A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10200" y="2320636"/>
            <a:ext cx="4780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O</a:t>
            </a:r>
            <a:r>
              <a:rPr lang="en-US" sz="2000" baseline="-25000" dirty="0" smtClean="0"/>
              <a:t>2</a:t>
            </a:r>
            <a:endParaRPr lang="en-US" sz="2000" dirty="0" smtClean="0"/>
          </a:p>
        </p:txBody>
      </p:sp>
      <p:cxnSp>
        <p:nvCxnSpPr>
          <p:cNvPr id="19" name="Straight Arrow Connector 18"/>
          <p:cNvCxnSpPr/>
          <p:nvPr/>
        </p:nvCxnSpPr>
        <p:spPr>
          <a:xfrm rot="5400000" flipH="1" flipV="1">
            <a:off x="990600" y="2743200"/>
            <a:ext cx="1143000" cy="1143000"/>
          </a:xfrm>
          <a:prstGeom prst="straightConnector1">
            <a:avLst/>
          </a:prstGeom>
          <a:ln w="28575">
            <a:solidFill>
              <a:srgbClr val="0033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lbow Connector 7"/>
          <p:cNvCxnSpPr/>
          <p:nvPr/>
        </p:nvCxnSpPr>
        <p:spPr>
          <a:xfrm rot="5400000">
            <a:off x="3733800" y="2642359"/>
            <a:ext cx="365760" cy="1463040"/>
          </a:xfrm>
          <a:prstGeom prst="bentConnector3">
            <a:avLst/>
          </a:prstGeom>
          <a:ln w="28575">
            <a:solidFill>
              <a:schemeClr val="accent6">
                <a:lumMod val="75000"/>
              </a:schemeClr>
            </a:solidFill>
            <a:headEnd type="arrow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877332" y="1587305"/>
            <a:ext cx="13136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7030A0"/>
                </a:solidFill>
              </a:rPr>
              <a:t>Use CH</a:t>
            </a:r>
            <a:r>
              <a:rPr lang="en-US" sz="2000" baseline="-25000" dirty="0" smtClean="0">
                <a:solidFill>
                  <a:srgbClr val="7030A0"/>
                </a:solidFill>
              </a:rPr>
              <a:t>4</a:t>
            </a:r>
            <a:r>
              <a:rPr lang="en-US" sz="2000" dirty="0" smtClean="0">
                <a:solidFill>
                  <a:srgbClr val="7030A0"/>
                </a:solidFill>
              </a:rPr>
              <a:t> for basis</a:t>
            </a:r>
          </a:p>
        </p:txBody>
      </p:sp>
    </p:spTree>
    <p:extLst>
      <p:ext uri="{BB962C8B-B14F-4D97-AF65-F5344CB8AC3E}">
        <p14:creationId xmlns:p14="http://schemas.microsoft.com/office/powerpoint/2010/main" val="3498919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7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8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9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0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1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8" grpId="0"/>
      <p:bldP spid="2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0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2871</TotalTime>
  <Words>1713</Words>
  <Application>Microsoft Office PowerPoint</Application>
  <PresentationFormat>On-screen Show (4:3)</PresentationFormat>
  <Paragraphs>342</Paragraphs>
  <Slides>18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Helvetica</vt:lpstr>
      <vt:lpstr>Meiryo</vt:lpstr>
      <vt:lpstr>Symbol</vt:lpstr>
      <vt:lpstr>Office Theme</vt:lpstr>
      <vt:lpstr>Equation</vt:lpstr>
      <vt:lpstr>Review: Reaction Rates and Rate Laws</vt:lpstr>
      <vt:lpstr>Review: Reversible Reactions</vt:lpstr>
      <vt:lpstr>Review: Conversion is Everything!</vt:lpstr>
      <vt:lpstr>Review: Derive –rA = f(XA)</vt:lpstr>
      <vt:lpstr>Chapter 3 Examples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mlkraft2</dc:creator>
  <cp:lastModifiedBy>Mary</cp:lastModifiedBy>
  <cp:revision>154</cp:revision>
  <cp:lastPrinted>2014-02-07T18:37:45Z</cp:lastPrinted>
  <dcterms:created xsi:type="dcterms:W3CDTF">2009-02-02T22:34:24Z</dcterms:created>
  <dcterms:modified xsi:type="dcterms:W3CDTF">2015-08-23T20:51:39Z</dcterms:modified>
</cp:coreProperties>
</file>